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7"/>
  </p:notesMasterIdLst>
  <p:sldIdLst>
    <p:sldId id="257" r:id="rId2"/>
    <p:sldId id="274" r:id="rId3"/>
    <p:sldId id="271" r:id="rId4"/>
    <p:sldId id="292" r:id="rId5"/>
    <p:sldId id="272" r:id="rId6"/>
    <p:sldId id="289" r:id="rId7"/>
    <p:sldId id="298" r:id="rId8"/>
    <p:sldId id="290" r:id="rId9"/>
    <p:sldId id="293" r:id="rId10"/>
    <p:sldId id="294" r:id="rId11"/>
    <p:sldId id="297" r:id="rId12"/>
    <p:sldId id="291" r:id="rId13"/>
    <p:sldId id="295" r:id="rId14"/>
    <p:sldId id="296" r:id="rId15"/>
    <p:sldId id="259" r:id="rId16"/>
    <p:sldId id="261" r:id="rId17"/>
    <p:sldId id="263" r:id="rId18"/>
    <p:sldId id="262" r:id="rId19"/>
    <p:sldId id="264" r:id="rId20"/>
    <p:sldId id="276" r:id="rId21"/>
    <p:sldId id="278" r:id="rId22"/>
    <p:sldId id="277" r:id="rId23"/>
    <p:sldId id="279" r:id="rId24"/>
    <p:sldId id="281" r:id="rId25"/>
    <p:sldId id="282" r:id="rId26"/>
    <p:sldId id="284" r:id="rId27"/>
    <p:sldId id="285" r:id="rId28"/>
    <p:sldId id="275" r:id="rId29"/>
    <p:sldId id="265" r:id="rId30"/>
    <p:sldId id="266" r:id="rId31"/>
    <p:sldId id="268" r:id="rId32"/>
    <p:sldId id="269" r:id="rId33"/>
    <p:sldId id="287" r:id="rId34"/>
    <p:sldId id="288" r:id="rId35"/>
    <p:sldId id="286" r:id="rId36"/>
  </p:sldIdLst>
  <p:sldSz cx="9144000" cy="6858000" type="screen4x3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C0000"/>
    <a:srgbClr val="1F5129"/>
    <a:srgbClr val="0000CC"/>
    <a:srgbClr val="990033"/>
    <a:srgbClr val="00CC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ен стил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Без стил, без мрежа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068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горния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5C45CF-74D4-40D0-AB70-B3D82534CB2E}" type="datetimeFigureOut">
              <a:rPr lang="bg-BG" smtClean="0"/>
              <a:pPr/>
              <a:t>19.5.2020 г.</a:t>
            </a:fld>
            <a:endParaRPr lang="bg-BG"/>
          </a:p>
        </p:txBody>
      </p:sp>
      <p:sp>
        <p:nvSpPr>
          <p:cNvPr id="4" name="Контейнер за изображение на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Контейнер за бележ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11F440-E756-416B-9126-DBC5EE457344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xmlns="" val="2788738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11F440-E756-416B-9126-DBC5EE457344}" type="slidenum">
              <a:rPr lang="bg-BG" smtClean="0"/>
              <a:pPr/>
              <a:t>10</a:t>
            </a:fld>
            <a:endParaRPr lang="bg-BG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 smtClean="0"/>
              <a:t>Щракнете за редакция стил подзагл. обр.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F24BE-A77E-4467-BF25-AB783757EE69}" type="datetimeFigureOut">
              <a:rPr lang="bg-BG" smtClean="0"/>
              <a:pPr/>
              <a:t>19.5.2020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B5157-A5B2-4FF9-936A-12AA969C2F00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xmlns="" val="3746638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F24BE-A77E-4467-BF25-AB783757EE69}" type="datetimeFigureOut">
              <a:rPr lang="bg-BG" smtClean="0"/>
              <a:pPr/>
              <a:t>19.5.2020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B5157-A5B2-4FF9-936A-12AA969C2F00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xmlns="" val="549943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F24BE-A77E-4467-BF25-AB783757EE69}" type="datetimeFigureOut">
              <a:rPr lang="bg-BG" smtClean="0"/>
              <a:pPr/>
              <a:t>19.5.2020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B5157-A5B2-4FF9-936A-12AA969C2F00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xmlns="" val="2832822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F24BE-A77E-4467-BF25-AB783757EE69}" type="datetimeFigureOut">
              <a:rPr lang="bg-BG" smtClean="0"/>
              <a:pPr/>
              <a:t>19.5.2020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B5157-A5B2-4FF9-936A-12AA969C2F00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xmlns="" val="2442174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F24BE-A77E-4467-BF25-AB783757EE69}" type="datetimeFigureOut">
              <a:rPr lang="bg-BG" smtClean="0"/>
              <a:pPr/>
              <a:t>19.5.2020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B5157-A5B2-4FF9-936A-12AA969C2F00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xmlns="" val="4071316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F24BE-A77E-4467-BF25-AB783757EE69}" type="datetimeFigureOut">
              <a:rPr lang="bg-BG" smtClean="0"/>
              <a:pPr/>
              <a:t>19.5.2020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B5157-A5B2-4FF9-936A-12AA969C2F00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xmlns="" val="3923385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F24BE-A77E-4467-BF25-AB783757EE69}" type="datetimeFigureOut">
              <a:rPr lang="bg-BG" smtClean="0"/>
              <a:pPr/>
              <a:t>19.5.2020 г.</a:t>
            </a:fld>
            <a:endParaRPr lang="bg-BG"/>
          </a:p>
        </p:txBody>
      </p:sp>
      <p:sp>
        <p:nvSpPr>
          <p:cNvPr id="8" name="Контейнер за долния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Контейнер за номер н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B5157-A5B2-4FF9-936A-12AA969C2F00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xmlns="" val="1587639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F24BE-A77E-4467-BF25-AB783757EE69}" type="datetimeFigureOut">
              <a:rPr lang="bg-BG" smtClean="0"/>
              <a:pPr/>
              <a:t>19.5.2020 г.</a:t>
            </a:fld>
            <a:endParaRPr lang="bg-BG"/>
          </a:p>
        </p:txBody>
      </p:sp>
      <p:sp>
        <p:nvSpPr>
          <p:cNvPr id="4" name="Контейнер за долния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Контейнер за номер н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B5157-A5B2-4FF9-936A-12AA969C2F00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xmlns="" val="441055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F24BE-A77E-4467-BF25-AB783757EE69}" type="datetimeFigureOut">
              <a:rPr lang="bg-BG" smtClean="0"/>
              <a:pPr/>
              <a:t>19.5.2020 г.</a:t>
            </a:fld>
            <a:endParaRPr lang="bg-BG"/>
          </a:p>
        </p:txBody>
      </p:sp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B5157-A5B2-4FF9-936A-12AA969C2F00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xmlns="" val="2777972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F24BE-A77E-4467-BF25-AB783757EE69}" type="datetimeFigureOut">
              <a:rPr lang="bg-BG" smtClean="0"/>
              <a:pPr/>
              <a:t>19.5.2020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B5157-A5B2-4FF9-936A-12AA969C2F00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xmlns="" val="2784170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картина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F24BE-A77E-4467-BF25-AB783757EE69}" type="datetimeFigureOut">
              <a:rPr lang="bg-BG" smtClean="0"/>
              <a:pPr/>
              <a:t>19.5.2020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B5157-A5B2-4FF9-936A-12AA969C2F00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xmlns="" val="3046126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заглавие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8F24BE-A77E-4467-BF25-AB783757EE69}" type="datetimeFigureOut">
              <a:rPr lang="bg-BG" smtClean="0"/>
              <a:pPr/>
              <a:t>19.5.2020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5B5157-A5B2-4FF9-936A-12AA969C2F00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xmlns="" val="1729975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snimki pr\за презентацията\are.52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988840"/>
            <a:ext cx="5943600" cy="2478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99261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&amp;Scy;&amp;vcy;&amp;hardcy;&amp;rcy;&amp;zcy;&amp;acy;&amp;ncy;&amp;ocy; 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47384"/>
            <a:ext cx="9177180" cy="737220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scontent-frt3-1.xx.fbcdn.net/v/t1.0-0/s480x480/15590200_345659492486155_905905348659174818_n.jpg?oh=54b4c5fec831013dd937a895596d846e&amp;oe=5984FA5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796331">
            <a:off x="4636343" y="3739144"/>
            <a:ext cx="3776808" cy="24062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&amp;Scy;&amp;ncy;&amp;icy;&amp;mcy;&amp;kcy;&amp;acy; &amp;ncy;&amp;acy; &amp;Scy;&amp;rcy;&amp;iecy;&amp;dcy;&amp;ncy;&amp;ocy; &amp;ucy;&amp;chcy;&amp;icy;&amp;lcy;&amp;icy;&amp;shchcy;&amp;iecy; &quot;&amp;KHcy;&amp;rcy;&amp;icy;&amp;scy;&amp;tcy;&amp;ocy; &amp;Bcy;&amp;ocy;&amp;tcy;&amp;iecy;&amp;vcy;&quot;, &amp;scy;. &amp;Kcy;&amp;acy;&amp;rcy;&amp;acy;&amp;mcy;&amp;acy;&amp;ncy;&amp;tscy;&amp;icy;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630187">
            <a:off x="477497" y="535064"/>
            <a:ext cx="3744416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Картина 6" descr="86177139_186007802677481_7335952313644744704_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0537191">
            <a:off x="751461" y="3699220"/>
            <a:ext cx="3571867" cy="26789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Картина 7" descr="87893483_202362197522080_6241684493044809728_n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29190" y="714356"/>
            <a:ext cx="3381367" cy="25360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426421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&amp;Scy;&amp;vcy;&amp;hardcy;&amp;rcy;&amp;zcy;&amp;acy;&amp;ncy;&amp;ocy; 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57214"/>
            <a:ext cx="9177180" cy="737220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&amp;Scy;&amp;ncy;&amp;icy;&amp;mcy;&amp;kcy;&amp;acy; &amp;ncy;&amp;acy; &amp;Scy;&amp;rcy;&amp;iecy;&amp;dcy;&amp;ncy;&amp;ocy; &amp;ucy;&amp;chcy;&amp;icy;&amp;lcy;&amp;icy;&amp;shchcy;&amp;iecy; &quot;&amp;KHcy;&amp;rcy;&amp;icy;&amp;scy;&amp;tcy;&amp;ocy; &amp;Bcy;&amp;ocy;&amp;tcy;&amp;iecy;&amp;vcy;&quot;, &amp;scy;. &amp;Kcy;&amp;acy;&amp;rcy;&amp;acy;&amp;mcy;&amp;acy;&amp;ncy;&amp;tscy;&amp;icy;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03477">
            <a:off x="5141289" y="4350214"/>
            <a:ext cx="2872502" cy="21654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6" descr="&amp;Scy;&amp;ncy;&amp;icy;&amp;mcy;&amp;kcy;&amp;acy; &amp;ncy;&amp;acy; &amp;Scy;&amp;rcy;&amp;iecy;&amp;dcy;&amp;ncy;&amp;ocy; &amp;ucy;&amp;chcy;&amp;icy;&amp;lcy;&amp;icy;&amp;shchcy;&amp;iecy; &quot;&amp;KHcy;&amp;rcy;&amp;icy;&amp;scy;&amp;tcy;&amp;ocy; &amp;Bcy;&amp;ocy;&amp;tcy;&amp;iecy;&amp;vcy;&quot;, &amp;scy;. &amp;Kcy;&amp;acy;&amp;rcy;&amp;acy;&amp;mcy;&amp;acy;&amp;ncy;&amp;tscy;&amp;icy;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250458">
            <a:off x="5158720" y="287489"/>
            <a:ext cx="3264362" cy="22802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&amp;Scy;&amp;ncy;&amp;icy;&amp;mcy;&amp;kcy;&amp;acy; &amp;ncy;&amp;acy; &amp;Scy;&amp;rcy;&amp;iecy;&amp;dcy;&amp;ncy;&amp;ocy; &amp;ucy;&amp;chcy;&amp;icy;&amp;lcy;&amp;icy;&amp;shchcy;&amp;iecy; &quot;&amp;KHcy;&amp;rcy;&amp;icy;&amp;scy;&amp;tcy;&amp;ocy; &amp;Bcy;&amp;ocy;&amp;tcy;&amp;iecy;&amp;vcy;&quot;, &amp;scy;. &amp;Kcy;&amp;acy;&amp;rcy;&amp;acy;&amp;mcy;&amp;acy;&amp;ncy;&amp;tscy;&amp;icy;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4307" y="288021"/>
            <a:ext cx="3091307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&amp;Scy;&amp;ncy;&amp;icy;&amp;mcy;&amp;kcy;&amp;acy; &amp;ncy;&amp;acy; &amp;Scy;&amp;rcy;&amp;iecy;&amp;dcy;&amp;ncy;&amp;ocy; &amp;ucy;&amp;chcy;&amp;icy;&amp;lcy;&amp;icy;&amp;shchcy;&amp;iecy; &quot;&amp;KHcy;&amp;rcy;&amp;icy;&amp;scy;&amp;tcy;&amp;ocy; &amp;Bcy;&amp;ocy;&amp;tcy;&amp;iecy;&amp;vcy;&quot;, &amp;scy;. &amp;Kcy;&amp;acy;&amp;rcy;&amp;acy;&amp;mcy;&amp;acy;&amp;ncy;&amp;tscy;&amp;icy;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03007"/>
            <a:ext cx="3138982" cy="23542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Картина 8" descr="85232251_138583203963210_7838688393239199744_n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500826" y="2571744"/>
            <a:ext cx="2381235" cy="20716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Картина 10" descr="84273576_174202550552049_1861846650411024384_n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928926" y="1928802"/>
            <a:ext cx="3143272" cy="23574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21773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&amp;Scy;&amp;vcy;&amp;hardcy;&amp;rcy;&amp;zcy;&amp;acy;&amp;ncy;&amp;ocy; 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3180" y="-317249"/>
            <a:ext cx="9177180" cy="73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ово поле 2"/>
          <p:cNvSpPr txBox="1"/>
          <p:nvPr/>
        </p:nvSpPr>
        <p:spPr>
          <a:xfrm rot="20232884">
            <a:off x="-158142" y="768563"/>
            <a:ext cx="4161297" cy="954107"/>
          </a:xfrm>
          <a:prstGeom prst="rect">
            <a:avLst/>
          </a:prstGeom>
          <a:noFill/>
          <a:effectLst>
            <a:outerShdw blurRad="63500" dist="50800" dir="5400000" algn="ctr" rotWithShape="0">
              <a:srgbClr val="000000">
                <a:alpha val="98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bg-BG" sz="2800" dirty="0" smtClean="0">
                <a:solidFill>
                  <a:schemeClr val="bg1"/>
                </a:solidFill>
                <a:latin typeface="Segoe Print" pitchFamily="2" charset="0"/>
              </a:rPr>
              <a:t>Нашите постижения</a:t>
            </a:r>
            <a:endParaRPr lang="bg-BG" sz="2800" dirty="0">
              <a:solidFill>
                <a:schemeClr val="bg1"/>
              </a:solidFill>
              <a:latin typeface="Segoe Print" pitchFamily="2" charset="0"/>
            </a:endParaRPr>
          </a:p>
        </p:txBody>
      </p:sp>
      <p:pic>
        <p:nvPicPr>
          <p:cNvPr id="9" name="Картина 8" descr="87502436_1061391924246238_2628373569716879360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0" y="3857628"/>
            <a:ext cx="3429024" cy="27146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Картина 9" descr="85119299_1061392154246215_6832816699012546560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43174" y="1000108"/>
            <a:ext cx="2357435" cy="31432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Картина 10" descr="97917141_2969333436485164_2535677300612005888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43504" y="3643314"/>
            <a:ext cx="2928958" cy="2881311"/>
          </a:xfrm>
          <a:prstGeom prst="rect">
            <a:avLst/>
          </a:prstGeom>
        </p:spPr>
      </p:pic>
      <p:pic>
        <p:nvPicPr>
          <p:cNvPr id="12" name="Картина 11" descr="98072885_652028458978373_8722737888485179392_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86380" y="500042"/>
            <a:ext cx="2928934" cy="29289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046951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&amp;Scy;&amp;vcy;&amp;hardcy;&amp;rcy;&amp;zcy;&amp;acy;&amp;ncy;&amp;ocy; 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47384"/>
            <a:ext cx="9177180" cy="737220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&amp;Scy;&amp;ncy;&amp;icy;&amp;mcy;&amp;kcy;&amp;acy; &amp;ncy;&amp;acy; &amp;Scy;&amp;rcy;&amp;iecy;&amp;dcy;&amp;ncy;&amp;ocy; &amp;ucy;&amp;chcy;&amp;icy;&amp;lcy;&amp;icy;&amp;shchcy;&amp;iecy; &quot;&amp;KHcy;&amp;rcy;&amp;icy;&amp;scy;&amp;tcy;&amp;ocy; &amp;Bcy;&amp;ocy;&amp;tcy;&amp;iecy;&amp;vcy;&quot;, &amp;scy;. &amp;Kcy;&amp;acy;&amp;rcy;&amp;acy;&amp;mcy;&amp;acy;&amp;ncy;&amp;tscy;&amp;icy;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56398">
            <a:off x="519639" y="3589063"/>
            <a:ext cx="3677208" cy="2699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Картина 6" descr="84400311_485299432160271_8805734214470205440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2066" y="2786058"/>
            <a:ext cx="3571900" cy="37797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Картина 7" descr="86287826_528081194487860_8797811043486138368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894999">
            <a:off x="4929190" y="571480"/>
            <a:ext cx="3643305" cy="27324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Картина 8" descr="86710948_2568320036612592_3236325069479215104_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0873770">
            <a:off x="928662" y="285728"/>
            <a:ext cx="3359798" cy="30003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641142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&amp;Scy;&amp;vcy;&amp;hardcy;&amp;rcy;&amp;zcy;&amp;acy;&amp;ncy;&amp;ocy; 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47384"/>
            <a:ext cx="9177180" cy="7372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ово поле 2"/>
          <p:cNvSpPr txBox="1"/>
          <p:nvPr/>
        </p:nvSpPr>
        <p:spPr>
          <a:xfrm>
            <a:off x="1778827" y="400308"/>
            <a:ext cx="5472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200" dirty="0" smtClean="0">
                <a:solidFill>
                  <a:schemeClr val="bg1"/>
                </a:solidFill>
                <a:latin typeface="Segoe Print" pitchFamily="2" charset="0"/>
              </a:rPr>
              <a:t>Благотворителност</a:t>
            </a:r>
            <a:endParaRPr lang="bg-BG" sz="3200" dirty="0">
              <a:solidFill>
                <a:schemeClr val="bg1"/>
              </a:solidFill>
              <a:latin typeface="Segoe Print" pitchFamily="2" charset="0"/>
            </a:endParaRPr>
          </a:p>
        </p:txBody>
      </p:sp>
      <p:pic>
        <p:nvPicPr>
          <p:cNvPr id="5124" name="Picture 4" descr="https://scontent-frt3-1.xx.fbcdn.net/v/t1.0-0/p320x320/14523132_309254769459961_709663353213120331_n.jpg?oh=6c768947794a2d7fd98a167a4642fcc6&amp;oe=599267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55658"/>
            <a:ext cx="3623748" cy="23096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Картина 7" descr="80114771_1000459997006098_9179317827155263488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4876" y="4229204"/>
            <a:ext cx="3571900" cy="22716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Картина 8" descr="79786262_1001048940280537_6835011371466227712_n (1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472612">
            <a:off x="4813795" y="1165857"/>
            <a:ext cx="3649920" cy="27374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Картина 9" descr="87385548_749839482214417_4673727327824248832_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1013066">
            <a:off x="714348" y="3571876"/>
            <a:ext cx="3619499" cy="27146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66037786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snimki pr\734633162152022_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3668" y="0"/>
            <a:ext cx="7560332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Текстово поле 1"/>
          <p:cNvSpPr txBox="1"/>
          <p:nvPr/>
        </p:nvSpPr>
        <p:spPr>
          <a:xfrm>
            <a:off x="467544" y="620688"/>
            <a:ext cx="3456384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bg-BG" sz="3200" b="1" dirty="0" smtClean="0">
                <a:solidFill>
                  <a:srgbClr val="00CC00"/>
                </a:solidFill>
                <a:latin typeface="Comic Sans MS" pitchFamily="66" charset="0"/>
              </a:rPr>
              <a:t>НАШАТА</a:t>
            </a:r>
          </a:p>
          <a:p>
            <a:pPr algn="ctr"/>
            <a:r>
              <a:rPr lang="bg-BG" sz="3200" b="1" dirty="0" smtClean="0">
                <a:solidFill>
                  <a:srgbClr val="00CC00"/>
                </a:solidFill>
                <a:latin typeface="Comic Sans MS" pitchFamily="66" charset="0"/>
              </a:rPr>
              <a:t>ВИЗИЯ</a:t>
            </a:r>
            <a:endParaRPr lang="bg-BG" sz="3200" b="1" dirty="0">
              <a:solidFill>
                <a:srgbClr val="00CC00"/>
              </a:solidFill>
              <a:latin typeface="Comic Sans MS" pitchFamily="66" charset="0"/>
            </a:endParaRPr>
          </a:p>
        </p:txBody>
      </p:sp>
      <p:sp>
        <p:nvSpPr>
          <p:cNvPr id="3" name="Текстово поле 2"/>
          <p:cNvSpPr txBox="1"/>
          <p:nvPr/>
        </p:nvSpPr>
        <p:spPr>
          <a:xfrm>
            <a:off x="125760" y="2060848"/>
            <a:ext cx="2915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b="1" dirty="0" smtClean="0">
                <a:solidFill>
                  <a:srgbClr val="FF0000"/>
                </a:solidFill>
                <a:latin typeface="Segoe Print" pitchFamily="2" charset="0"/>
              </a:rPr>
              <a:t>ДЪЛГОЛЕТНА ТРАДИЦИЯ</a:t>
            </a:r>
            <a:endParaRPr lang="bg-BG" b="1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4" name="Текстово поле 3"/>
          <p:cNvSpPr txBox="1"/>
          <p:nvPr/>
        </p:nvSpPr>
        <p:spPr>
          <a:xfrm>
            <a:off x="0" y="3140968"/>
            <a:ext cx="27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b="1" dirty="0" smtClean="0">
                <a:solidFill>
                  <a:srgbClr val="FF0000"/>
                </a:solidFill>
                <a:latin typeface="Segoe Print" pitchFamily="2" charset="0"/>
              </a:rPr>
              <a:t>МОДЕРНО НАСТОЯЩЕ</a:t>
            </a:r>
            <a:endParaRPr lang="bg-BG" b="1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5" name="Текстово поле 4"/>
          <p:cNvSpPr txBox="1"/>
          <p:nvPr/>
        </p:nvSpPr>
        <p:spPr>
          <a:xfrm>
            <a:off x="0" y="4437112"/>
            <a:ext cx="27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b="1" dirty="0" smtClean="0">
                <a:solidFill>
                  <a:srgbClr val="FF0000"/>
                </a:solidFill>
                <a:latin typeface="Segoe Print" pitchFamily="2" charset="0"/>
              </a:rPr>
              <a:t>УСПЕШНА РЕАЛИЗАЦИЯ</a:t>
            </a:r>
            <a:endParaRPr lang="bg-BG" b="1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6" name="Текстово поле 5"/>
          <p:cNvSpPr txBox="1"/>
          <p:nvPr/>
        </p:nvSpPr>
        <p:spPr>
          <a:xfrm>
            <a:off x="0" y="5517232"/>
            <a:ext cx="2915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b="1" dirty="0" smtClean="0">
                <a:solidFill>
                  <a:srgbClr val="FF0000"/>
                </a:solidFill>
                <a:latin typeface="Segoe Print" pitchFamily="2" charset="0"/>
              </a:rPr>
              <a:t>ПЕРСПЕКТИВНО БЪДЕЩЕ</a:t>
            </a:r>
            <a:endParaRPr lang="bg-BG" b="1" dirty="0">
              <a:solidFill>
                <a:srgbClr val="FF0000"/>
              </a:solidFill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5955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&amp;Rcy;&amp;iecy;&amp;zcy;&amp;ucy;&amp;lcy;&amp;tcy;&amp;acy;&amp;tcy; &amp;scy; &amp;icy;&amp;zcy;&amp;ocy;&amp;bcy;&amp;rcy;&amp;acy;&amp;zhcy;&amp;iecy;&amp;ncy;&amp;icy;&amp;iecy; &amp;zcy;&amp;acy; &amp;fcy;&amp;ocy;&amp;ncy;&amp;ocy;&amp;vcy;&amp;iecy; &amp;zcy;&amp;acy; &amp;pcy;&amp;rcy;&amp;iecy;&amp;zcy;&amp;iecy;&amp;ncy;&amp;tcy;&amp;acy;&amp;tscy;&amp;icy;&amp;icy;-&amp;zcy;&amp;acy; &amp;khcy;&amp;ocy;&amp;tcy;&amp;iecy;&amp;lcy;&amp;icy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290" y="924309"/>
            <a:ext cx="9123709" cy="5933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авоъгълник 8"/>
          <p:cNvSpPr/>
          <p:nvPr/>
        </p:nvSpPr>
        <p:spPr>
          <a:xfrm>
            <a:off x="-60466" y="188640"/>
            <a:ext cx="486030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endParaRPr lang="bg-BG" sz="4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0" name="Правоъгълник 9"/>
          <p:cNvSpPr/>
          <p:nvPr/>
        </p:nvSpPr>
        <p:spPr>
          <a:xfrm>
            <a:off x="1787236" y="3188296"/>
            <a:ext cx="221727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g-BG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Segoe Print" pitchFamily="2" charset="0"/>
              </a:rPr>
              <a:t>МОЖЕЩ</a:t>
            </a:r>
            <a:endParaRPr lang="bg-BG" sz="4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1" name="Правоъгълник 10"/>
          <p:cNvSpPr/>
          <p:nvPr/>
        </p:nvSpPr>
        <p:spPr>
          <a:xfrm>
            <a:off x="105580" y="2314196"/>
            <a:ext cx="322148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bg-BG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Segoe Print" pitchFamily="2" charset="0"/>
              </a:rPr>
              <a:t>УСПЯВАЩ</a:t>
            </a:r>
            <a:endParaRPr lang="bg-BG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2" name="Правоъгълник 11"/>
          <p:cNvSpPr/>
          <p:nvPr/>
        </p:nvSpPr>
        <p:spPr>
          <a:xfrm>
            <a:off x="5002306" y="6129898"/>
            <a:ext cx="353013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g-BG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Script" pitchFamily="34" charset="0"/>
              </a:rPr>
              <a:t>УЧЕНИКЪТ</a:t>
            </a:r>
            <a:endParaRPr lang="bg-BG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5" name="Правоъгълник 14"/>
          <p:cNvSpPr/>
          <p:nvPr/>
        </p:nvSpPr>
        <p:spPr>
          <a:xfrm>
            <a:off x="20291" y="332656"/>
            <a:ext cx="528221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g-BG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НАШАТА МИСИЯ</a:t>
            </a:r>
            <a:endParaRPr lang="bg-BG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16" name="Правоъгълник 15"/>
          <p:cNvSpPr/>
          <p:nvPr/>
        </p:nvSpPr>
        <p:spPr>
          <a:xfrm>
            <a:off x="4479635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bg-BG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7" name="Правоъгълник 16"/>
          <p:cNvSpPr/>
          <p:nvPr/>
        </p:nvSpPr>
        <p:spPr>
          <a:xfrm>
            <a:off x="2895873" y="4077072"/>
            <a:ext cx="196399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g-BG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Segoe Print" pitchFamily="2" charset="0"/>
              </a:rPr>
              <a:t>ЗНАЕЩ</a:t>
            </a:r>
            <a:endParaRPr lang="bg-BG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3966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snimki pr\powerpoint-e13092593142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93" y="116632"/>
            <a:ext cx="9144000" cy="685799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Правоъгълник 1"/>
          <p:cNvSpPr/>
          <p:nvPr/>
        </p:nvSpPr>
        <p:spPr>
          <a:xfrm>
            <a:off x="469237" y="683309"/>
            <a:ext cx="5112568" cy="2862322"/>
          </a:xfrm>
          <a:prstGeom prst="rect">
            <a:avLst/>
          </a:prstGeom>
          <a:solidFill>
            <a:schemeClr val="bg1"/>
          </a:solidFill>
          <a:ln w="95250" cap="rnd" cmpd="tri">
            <a:solidFill>
              <a:srgbClr val="7030A0"/>
            </a:solidFill>
          </a:ln>
        </p:spPr>
        <p:txBody>
          <a:bodyPr wrap="square" anchor="ctr" anchorCtr="0">
            <a:spAutoFit/>
          </a:bodyPr>
          <a:lstStyle/>
          <a:p>
            <a:pPr algn="ctr"/>
            <a:endParaRPr lang="bg-BG" sz="2800" b="1" u="sng" dirty="0" smtClean="0">
              <a:solidFill>
                <a:srgbClr val="7030A0"/>
              </a:solidFill>
              <a:latin typeface="Segoe Script" pitchFamily="34" charset="0"/>
            </a:endParaRPr>
          </a:p>
          <a:p>
            <a:r>
              <a:rPr lang="en-US" sz="2800" b="1" dirty="0" smtClean="0">
                <a:solidFill>
                  <a:srgbClr val="7030A0"/>
                </a:solidFill>
                <a:latin typeface="Segoe Script" pitchFamily="34" charset="0"/>
              </a:rPr>
              <a:t>ПРИЕМ </a:t>
            </a:r>
            <a:r>
              <a:rPr lang="en-US" sz="2800" b="1" dirty="0">
                <a:solidFill>
                  <a:srgbClr val="7030A0"/>
                </a:solidFill>
                <a:latin typeface="Segoe Script" pitchFamily="34" charset="0"/>
              </a:rPr>
              <a:t>ЗА </a:t>
            </a:r>
            <a:r>
              <a:rPr lang="en-US" sz="3200" b="1" dirty="0" smtClean="0">
                <a:solidFill>
                  <a:srgbClr val="7030A0"/>
                </a:solidFill>
                <a:latin typeface="Segoe Script" pitchFamily="34" charset="0"/>
              </a:rPr>
              <a:t>20</a:t>
            </a:r>
            <a:r>
              <a:rPr lang="bg-BG" sz="3200" b="1" dirty="0" smtClean="0">
                <a:solidFill>
                  <a:srgbClr val="7030A0"/>
                </a:solidFill>
                <a:latin typeface="Segoe Script" pitchFamily="34" charset="0"/>
              </a:rPr>
              <a:t>20/</a:t>
            </a:r>
            <a:r>
              <a:rPr lang="en-US" sz="3200" b="1" dirty="0" smtClean="0">
                <a:solidFill>
                  <a:srgbClr val="7030A0"/>
                </a:solidFill>
                <a:latin typeface="Segoe Script" pitchFamily="34" charset="0"/>
              </a:rPr>
              <a:t>20</a:t>
            </a:r>
            <a:r>
              <a:rPr lang="bg-BG" sz="3200" b="1" dirty="0" smtClean="0">
                <a:solidFill>
                  <a:srgbClr val="7030A0"/>
                </a:solidFill>
                <a:latin typeface="Segoe Script" pitchFamily="34" charset="0"/>
              </a:rPr>
              <a:t>21</a:t>
            </a:r>
          </a:p>
          <a:p>
            <a:pPr algn="ctr"/>
            <a:r>
              <a:rPr lang="en-US" sz="2800" b="1" dirty="0" smtClean="0">
                <a:solidFill>
                  <a:srgbClr val="7030A0"/>
                </a:solidFill>
                <a:latin typeface="Segoe Script" pitchFamily="34" charset="0"/>
              </a:rPr>
              <a:t>УЧЕБНА ГОДИНА</a:t>
            </a:r>
            <a:endParaRPr lang="bg-BG" sz="2800" b="1" dirty="0" smtClean="0">
              <a:solidFill>
                <a:srgbClr val="7030A0"/>
              </a:solidFill>
              <a:latin typeface="Segoe Script" pitchFamily="34" charset="0"/>
            </a:endParaRPr>
          </a:p>
          <a:p>
            <a:endParaRPr lang="bg-BG" sz="2800" dirty="0">
              <a:solidFill>
                <a:srgbClr val="7030A0"/>
              </a:solidFill>
              <a:latin typeface="Segoe Script" pitchFamily="34" charset="0"/>
            </a:endParaRPr>
          </a:p>
          <a:p>
            <a:r>
              <a:rPr lang="en-US" sz="2800" b="1" dirty="0" err="1">
                <a:solidFill>
                  <a:srgbClr val="7030A0"/>
                </a:solidFill>
                <a:latin typeface="Segoe Script" pitchFamily="34" charset="0"/>
              </a:rPr>
              <a:t>След</a:t>
            </a:r>
            <a:r>
              <a:rPr lang="en-US" sz="2800" b="1" dirty="0">
                <a:solidFill>
                  <a:srgbClr val="7030A0"/>
                </a:solidFill>
                <a:latin typeface="Segoe Script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Segoe Script" pitchFamily="34" charset="0"/>
              </a:rPr>
              <a:t>завършен</a:t>
            </a:r>
            <a:r>
              <a:rPr lang="en-US" sz="2800" b="1" dirty="0">
                <a:solidFill>
                  <a:srgbClr val="7030A0"/>
                </a:solidFill>
                <a:latin typeface="Segoe Script" pitchFamily="34" charset="0"/>
              </a:rPr>
              <a:t> </a:t>
            </a:r>
            <a:r>
              <a:rPr lang="en-US" sz="3600" b="1" dirty="0">
                <a:solidFill>
                  <a:srgbClr val="7030A0"/>
                </a:solidFill>
                <a:latin typeface="Segoe Script" pitchFamily="34" charset="0"/>
              </a:rPr>
              <a:t>VІІ</a:t>
            </a:r>
            <a:r>
              <a:rPr lang="en-US" sz="2800" b="1" dirty="0">
                <a:solidFill>
                  <a:srgbClr val="7030A0"/>
                </a:solidFill>
                <a:latin typeface="Segoe Script" pitchFamily="34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Segoe Script" pitchFamily="34" charset="0"/>
              </a:rPr>
              <a:t>клас</a:t>
            </a:r>
            <a:endParaRPr lang="bg-BG" sz="2800" b="1" dirty="0" smtClean="0">
              <a:solidFill>
                <a:srgbClr val="7030A0"/>
              </a:solidFill>
              <a:latin typeface="Segoe Script" pitchFamily="34" charset="0"/>
            </a:endParaRPr>
          </a:p>
          <a:p>
            <a:endParaRPr lang="bg-BG" sz="2800" dirty="0">
              <a:solidFill>
                <a:srgbClr val="7030A0"/>
              </a:solidFill>
              <a:latin typeface="Segoe Scrip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0740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8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8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8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8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75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snimki pr\6iWEIl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9970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ово поле 2"/>
          <p:cNvSpPr txBox="1"/>
          <p:nvPr/>
        </p:nvSpPr>
        <p:spPr>
          <a:xfrm>
            <a:off x="3851920" y="419998"/>
            <a:ext cx="5130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400" b="1" dirty="0" smtClean="0">
                <a:solidFill>
                  <a:srgbClr val="0070C0"/>
                </a:solidFill>
                <a:latin typeface="Comic Sans MS" pitchFamily="66" charset="0"/>
                <a:cs typeface="Times New Roman" pitchFamily="18" charset="0"/>
              </a:rPr>
              <a:t>ТОВА, КОЕТО ПРЕДЛАГАМЕ:</a:t>
            </a:r>
            <a:endParaRPr lang="bg-BG" sz="2400" b="1" dirty="0">
              <a:solidFill>
                <a:srgbClr val="0070C0"/>
              </a:solidFill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4" name="Правоъгълник 3"/>
          <p:cNvSpPr/>
          <p:nvPr/>
        </p:nvSpPr>
        <p:spPr>
          <a:xfrm>
            <a:off x="4599708" y="1556792"/>
            <a:ext cx="4544292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ПРОФЕСИЯ: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bg-BG" sz="2000" b="1" dirty="0" smtClean="0">
                <a:latin typeface="Times New Roman" pitchFamily="18" charset="0"/>
                <a:cs typeface="Times New Roman" pitchFamily="18" charset="0"/>
              </a:rPr>
              <a:t> ”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Хотелиер</a:t>
            </a:r>
            <a:r>
              <a:rPr lang="bg-BG" sz="2000" b="1" dirty="0" smtClean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СПЕЦИАЛНОСТ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bg-BG" dirty="0" smtClean="0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Организация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на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sz="2000" b="1" dirty="0">
                <a:latin typeface="Times New Roman" pitchFamily="18" charset="0"/>
                <a:cs typeface="Times New Roman" pitchFamily="18" charset="0"/>
              </a:rPr>
              <a:t>дейностите в места за настаняване</a:t>
            </a:r>
            <a:r>
              <a:rPr lang="bg-BG" sz="2000" b="1" i="1" dirty="0" smtClean="0">
                <a:latin typeface="Times New Roman" pitchFamily="18" charset="0"/>
                <a:cs typeface="Times New Roman" pitchFamily="18" charset="0"/>
              </a:rPr>
              <a:t>”</a:t>
            </a:r>
            <a:endParaRPr lang="bg-BG" sz="2000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bg-BG" sz="2000" i="1" dirty="0" smtClean="0">
              <a:solidFill>
                <a:srgbClr val="0070C0"/>
              </a:solidFill>
              <a:latin typeface="Comic Sans MS" pitchFamily="66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dirty="0" err="1" smtClean="0">
                <a:solidFill>
                  <a:srgbClr val="0070C0"/>
                </a:solidFill>
                <a:latin typeface="Comic Sans MS" pitchFamily="66" charset="0"/>
                <a:cs typeface="Times New Roman" pitchFamily="18" charset="0"/>
              </a:rPr>
              <a:t>дневна</a:t>
            </a:r>
            <a:r>
              <a:rPr lang="en-US" sz="2000" dirty="0" smtClean="0">
                <a:solidFill>
                  <a:srgbClr val="0070C0"/>
                </a:solidFill>
                <a:latin typeface="Comic Sans MS" pitchFamily="66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Comic Sans MS" pitchFamily="66" charset="0"/>
                <a:cs typeface="Times New Roman" pitchFamily="18" charset="0"/>
              </a:rPr>
              <a:t>форма</a:t>
            </a:r>
            <a:r>
              <a:rPr lang="en-US" sz="2000" dirty="0">
                <a:solidFill>
                  <a:srgbClr val="0070C0"/>
                </a:solidFill>
                <a:latin typeface="Comic Sans MS" pitchFamily="66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Comic Sans MS" pitchFamily="66" charset="0"/>
                <a:cs typeface="Times New Roman" pitchFamily="18" charset="0"/>
              </a:rPr>
              <a:t>на</a:t>
            </a:r>
            <a:r>
              <a:rPr lang="en-US" sz="2000" dirty="0">
                <a:solidFill>
                  <a:srgbClr val="0070C0"/>
                </a:solidFill>
                <a:latin typeface="Comic Sans MS" pitchFamily="66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Comic Sans MS" pitchFamily="66" charset="0"/>
                <a:cs typeface="Times New Roman" pitchFamily="18" charset="0"/>
              </a:rPr>
              <a:t>обучение</a:t>
            </a:r>
            <a:r>
              <a:rPr lang="bg-BG" sz="2000" dirty="0" smtClean="0">
                <a:solidFill>
                  <a:srgbClr val="0070C0"/>
                </a:solidFill>
                <a:latin typeface="Comic Sans MS" pitchFamily="66" charset="0"/>
                <a:cs typeface="Times New Roman" pitchFamily="18" charset="0"/>
              </a:rPr>
              <a:t>;</a:t>
            </a:r>
          </a:p>
          <a:p>
            <a:endParaRPr lang="bg-BG" sz="2000" dirty="0" smtClean="0">
              <a:solidFill>
                <a:srgbClr val="0070C0"/>
              </a:solidFill>
              <a:latin typeface="Comic Sans MS" pitchFamily="66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dirty="0" smtClean="0">
                <a:solidFill>
                  <a:srgbClr val="0070C0"/>
                </a:solidFill>
                <a:latin typeface="Comic Sans MS" pitchFamily="66" charset="0"/>
                <a:cs typeface="Times New Roman" pitchFamily="18" charset="0"/>
              </a:rPr>
              <a:t> </a:t>
            </a:r>
            <a:r>
              <a:rPr lang="en-US" sz="2000" dirty="0">
                <a:solidFill>
                  <a:srgbClr val="0070C0"/>
                </a:solidFill>
                <a:latin typeface="Comic Sans MS" pitchFamily="66" charset="0"/>
                <a:cs typeface="Times New Roman" pitchFamily="18" charset="0"/>
              </a:rPr>
              <a:t>1 </a:t>
            </a:r>
            <a:r>
              <a:rPr lang="en-US" sz="2000" dirty="0" err="1" smtClean="0">
                <a:solidFill>
                  <a:srgbClr val="0070C0"/>
                </a:solidFill>
                <a:latin typeface="Comic Sans MS" pitchFamily="66" charset="0"/>
                <a:cs typeface="Times New Roman" pitchFamily="18" charset="0"/>
              </a:rPr>
              <a:t>паралелка</a:t>
            </a:r>
            <a:r>
              <a:rPr lang="bg-BG" sz="2000" dirty="0" smtClean="0">
                <a:solidFill>
                  <a:srgbClr val="0070C0"/>
                </a:solidFill>
                <a:latin typeface="Comic Sans MS" pitchFamily="66" charset="0"/>
                <a:cs typeface="Times New Roman" pitchFamily="18" charset="0"/>
              </a:rPr>
              <a:t>;</a:t>
            </a:r>
          </a:p>
          <a:p>
            <a:pPr marL="285750" indent="-285750">
              <a:buFont typeface="Wingdings" pitchFamily="2" charset="2"/>
              <a:buChar char="Ø"/>
            </a:pPr>
            <a:endParaRPr lang="bg-BG" sz="2000" dirty="0" smtClean="0">
              <a:solidFill>
                <a:srgbClr val="0070C0"/>
              </a:solidFill>
              <a:latin typeface="Comic Sans MS" pitchFamily="66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dirty="0" smtClean="0">
                <a:solidFill>
                  <a:srgbClr val="0070C0"/>
                </a:solidFill>
                <a:latin typeface="Comic Sans MS" pitchFamily="66" charset="0"/>
                <a:cs typeface="Times New Roman" pitchFamily="18" charset="0"/>
              </a:rPr>
              <a:t> </a:t>
            </a:r>
            <a:r>
              <a:rPr lang="en-US" sz="2000" dirty="0">
                <a:solidFill>
                  <a:srgbClr val="0070C0"/>
                </a:solidFill>
                <a:latin typeface="Comic Sans MS" pitchFamily="66" charset="0"/>
                <a:cs typeface="Times New Roman" pitchFamily="18" charset="0"/>
              </a:rPr>
              <a:t>26 </a:t>
            </a:r>
            <a:r>
              <a:rPr lang="en-US" sz="2000" dirty="0" err="1">
                <a:solidFill>
                  <a:srgbClr val="0070C0"/>
                </a:solidFill>
                <a:latin typeface="Comic Sans MS" pitchFamily="66" charset="0"/>
                <a:cs typeface="Times New Roman" pitchFamily="18" charset="0"/>
              </a:rPr>
              <a:t>ученици</a:t>
            </a:r>
            <a:r>
              <a:rPr lang="en-US" sz="2000" dirty="0">
                <a:solidFill>
                  <a:srgbClr val="0070C0"/>
                </a:solidFill>
                <a:latin typeface="Comic Sans MS" pitchFamily="66" charset="0"/>
                <a:cs typeface="Times New Roman" pitchFamily="18" charset="0"/>
              </a:rPr>
              <a:t>; </a:t>
            </a:r>
            <a:endParaRPr lang="bg-BG" sz="2000" dirty="0" smtClean="0">
              <a:solidFill>
                <a:srgbClr val="0070C0"/>
              </a:solidFill>
              <a:latin typeface="Comic Sans MS" pitchFamily="66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endParaRPr lang="bg-BG" sz="2000" dirty="0" smtClean="0">
              <a:solidFill>
                <a:srgbClr val="0070C0"/>
              </a:solidFill>
              <a:latin typeface="Comic Sans MS" pitchFamily="66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dirty="0" smtClean="0">
                <a:solidFill>
                  <a:srgbClr val="0070C0"/>
                </a:solidFill>
                <a:latin typeface="Comic Sans MS" pitchFamily="66" charset="0"/>
                <a:cs typeface="Times New Roman" pitchFamily="18" charset="0"/>
              </a:rPr>
              <a:t>с </a:t>
            </a:r>
            <a:r>
              <a:rPr lang="en-US" sz="2000" dirty="0" err="1">
                <a:solidFill>
                  <a:srgbClr val="0070C0"/>
                </a:solidFill>
                <a:latin typeface="Comic Sans MS" pitchFamily="66" charset="0"/>
                <a:cs typeface="Times New Roman" pitchFamily="18" charset="0"/>
              </a:rPr>
              <a:t>разширено</a:t>
            </a:r>
            <a:r>
              <a:rPr lang="en-US" sz="2000" dirty="0">
                <a:solidFill>
                  <a:srgbClr val="0070C0"/>
                </a:solidFill>
                <a:latin typeface="Comic Sans MS" pitchFamily="66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Comic Sans MS" pitchFamily="66" charset="0"/>
                <a:cs typeface="Times New Roman" pitchFamily="18" charset="0"/>
              </a:rPr>
              <a:t>изучаване</a:t>
            </a:r>
            <a:r>
              <a:rPr lang="en-US" sz="2000" dirty="0">
                <a:solidFill>
                  <a:srgbClr val="0070C0"/>
                </a:solidFill>
                <a:latin typeface="Comic Sans MS" pitchFamily="66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Comic Sans MS" pitchFamily="66" charset="0"/>
                <a:cs typeface="Times New Roman" pitchFamily="18" charset="0"/>
              </a:rPr>
              <a:t>на</a:t>
            </a:r>
            <a:r>
              <a:rPr lang="en-US" sz="2000" dirty="0">
                <a:solidFill>
                  <a:srgbClr val="0070C0"/>
                </a:solidFill>
                <a:latin typeface="Comic Sans MS" pitchFamily="66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Comic Sans MS" pitchFamily="66" charset="0"/>
                <a:cs typeface="Times New Roman" pitchFamily="18" charset="0"/>
              </a:rPr>
              <a:t>английски</a:t>
            </a:r>
            <a:r>
              <a:rPr lang="en-US" sz="2000" dirty="0">
                <a:solidFill>
                  <a:srgbClr val="0070C0"/>
                </a:solidFill>
                <a:latin typeface="Comic Sans MS" pitchFamily="66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Comic Sans MS" pitchFamily="66" charset="0"/>
                <a:cs typeface="Times New Roman" pitchFamily="18" charset="0"/>
              </a:rPr>
              <a:t>език</a:t>
            </a:r>
            <a:r>
              <a:rPr lang="bg-BG" sz="2000" dirty="0" smtClean="0">
                <a:solidFill>
                  <a:srgbClr val="0070C0"/>
                </a:solidFill>
                <a:latin typeface="Comic Sans MS" pitchFamily="66" charset="0"/>
                <a:cs typeface="Times New Roman" pitchFamily="18" charset="0"/>
              </a:rPr>
              <a:t>;</a:t>
            </a:r>
          </a:p>
          <a:p>
            <a:endParaRPr lang="bg-BG" sz="2000" dirty="0" smtClean="0">
              <a:solidFill>
                <a:srgbClr val="0070C0"/>
              </a:solidFill>
              <a:latin typeface="Comic Sans MS" pitchFamily="66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dirty="0" smtClean="0">
                <a:solidFill>
                  <a:srgbClr val="0070C0"/>
                </a:solidFill>
                <a:latin typeface="Comic Sans MS" pitchFamily="66" charset="0"/>
                <a:cs typeface="Times New Roman" pitchFamily="18" charset="0"/>
              </a:rPr>
              <a:t> </a:t>
            </a:r>
            <a:r>
              <a:rPr lang="en-US" sz="2000" dirty="0">
                <a:solidFill>
                  <a:srgbClr val="0070C0"/>
                </a:solidFill>
                <a:latin typeface="Comic Sans MS" pitchFamily="66" charset="0"/>
                <a:cs typeface="Times New Roman" pitchFamily="18" charset="0"/>
              </a:rPr>
              <a:t>5- </a:t>
            </a:r>
            <a:r>
              <a:rPr lang="en-US" sz="2000" dirty="0" err="1">
                <a:solidFill>
                  <a:srgbClr val="0070C0"/>
                </a:solidFill>
                <a:latin typeface="Comic Sans MS" pitchFamily="66" charset="0"/>
                <a:cs typeface="Times New Roman" pitchFamily="18" charset="0"/>
              </a:rPr>
              <a:t>годишен</a:t>
            </a:r>
            <a:r>
              <a:rPr lang="en-US" sz="2000" dirty="0">
                <a:solidFill>
                  <a:srgbClr val="0070C0"/>
                </a:solidFill>
                <a:latin typeface="Comic Sans MS" pitchFamily="66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Comic Sans MS" pitchFamily="66" charset="0"/>
                <a:cs typeface="Times New Roman" pitchFamily="18" charset="0"/>
              </a:rPr>
              <a:t>срок</a:t>
            </a:r>
            <a:r>
              <a:rPr lang="en-US" sz="2000" dirty="0">
                <a:solidFill>
                  <a:srgbClr val="0070C0"/>
                </a:solidFill>
                <a:latin typeface="Comic Sans MS" pitchFamily="66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Comic Sans MS" pitchFamily="66" charset="0"/>
                <a:cs typeface="Times New Roman" pitchFamily="18" charset="0"/>
              </a:rPr>
              <a:t>на</a:t>
            </a:r>
            <a:r>
              <a:rPr lang="en-US" sz="2000" dirty="0">
                <a:solidFill>
                  <a:srgbClr val="0070C0"/>
                </a:solidFill>
                <a:latin typeface="Comic Sans MS" pitchFamily="66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Comic Sans MS" pitchFamily="66" charset="0"/>
                <a:cs typeface="Times New Roman" pitchFamily="18" charset="0"/>
              </a:rPr>
              <a:t>обучение</a:t>
            </a:r>
            <a:endParaRPr lang="bg-BG" sz="2000" dirty="0">
              <a:solidFill>
                <a:srgbClr val="0070C0"/>
              </a:solidFill>
              <a:latin typeface="Comic Sans MS" pitchFamily="66" charset="0"/>
              <a:cs typeface="Times New Roman" pitchFamily="18" charset="0"/>
            </a:endParaRPr>
          </a:p>
          <a:p>
            <a:r>
              <a:rPr lang="en-US" dirty="0">
                <a:latin typeface="Comic Sans MS" pitchFamily="66" charset="0"/>
              </a:rPr>
              <a:t> </a:t>
            </a:r>
            <a:endParaRPr lang="bg-BG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85656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snimki pr\6iWEIl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9970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авоъгълник 2"/>
          <p:cNvSpPr/>
          <p:nvPr/>
        </p:nvSpPr>
        <p:spPr>
          <a:xfrm>
            <a:off x="4123486" y="260648"/>
            <a:ext cx="48574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g-BG" sz="2400" b="1" dirty="0">
                <a:solidFill>
                  <a:srgbClr val="0070C0"/>
                </a:solidFill>
                <a:latin typeface="Comic Sans MS" pitchFamily="66" charset="0"/>
                <a:cs typeface="Times New Roman" pitchFamily="18" charset="0"/>
              </a:rPr>
              <a:t>ТОВА, КОЕТО </a:t>
            </a:r>
            <a:r>
              <a:rPr lang="bg-BG" sz="2400" b="1" dirty="0" smtClean="0">
                <a:solidFill>
                  <a:srgbClr val="0070C0"/>
                </a:solidFill>
                <a:latin typeface="Comic Sans MS" pitchFamily="66" charset="0"/>
                <a:cs typeface="Times New Roman" pitchFamily="18" charset="0"/>
              </a:rPr>
              <a:t>ПОЛУЧАВАТЕ</a:t>
            </a:r>
            <a:r>
              <a:rPr lang="bg-BG" sz="2000" b="1" dirty="0" smtClean="0">
                <a:solidFill>
                  <a:srgbClr val="0070C0"/>
                </a:solidFill>
                <a:latin typeface="Comic Sans MS" pitchFamily="66" charset="0"/>
                <a:cs typeface="Times New Roman" pitchFamily="18" charset="0"/>
              </a:rPr>
              <a:t>:</a:t>
            </a:r>
            <a:endParaRPr lang="bg-BG" sz="2000" b="1" dirty="0">
              <a:solidFill>
                <a:srgbClr val="0070C0"/>
              </a:solidFill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4" name="Правоъгълник 3"/>
          <p:cNvSpPr/>
          <p:nvPr/>
        </p:nvSpPr>
        <p:spPr>
          <a:xfrm>
            <a:off x="4266196" y="1412776"/>
            <a:ext cx="4572000" cy="51398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 err="1" smtClean="0">
                <a:solidFill>
                  <a:srgbClr val="CC0000"/>
                </a:solidFill>
                <a:latin typeface="Comic Sans MS" pitchFamily="66" charset="0"/>
              </a:rPr>
              <a:t>След</a:t>
            </a:r>
            <a:r>
              <a:rPr lang="en-US" sz="2400" dirty="0" smtClean="0">
                <a:solidFill>
                  <a:srgbClr val="CC0000"/>
                </a:solidFill>
                <a:latin typeface="Comic Sans MS" pitchFamily="66" charset="0"/>
              </a:rPr>
              <a:t> </a:t>
            </a:r>
            <a:r>
              <a:rPr lang="en-US" sz="2400" dirty="0" err="1">
                <a:solidFill>
                  <a:srgbClr val="CC0000"/>
                </a:solidFill>
                <a:latin typeface="Comic Sans MS" pitchFamily="66" charset="0"/>
              </a:rPr>
              <a:t>завършен</a:t>
            </a:r>
            <a:r>
              <a:rPr lang="en-US" sz="2400" dirty="0">
                <a:solidFill>
                  <a:srgbClr val="CC0000"/>
                </a:solidFill>
                <a:latin typeface="Comic Sans MS" pitchFamily="66" charset="0"/>
              </a:rPr>
              <a:t> 12-ти </a:t>
            </a:r>
            <a:r>
              <a:rPr lang="en-US" sz="2400" dirty="0" err="1" smtClean="0">
                <a:solidFill>
                  <a:srgbClr val="CC0000"/>
                </a:solidFill>
                <a:latin typeface="Comic Sans MS" pitchFamily="66" charset="0"/>
              </a:rPr>
              <a:t>клас</a:t>
            </a:r>
            <a:r>
              <a:rPr lang="en-US" sz="2400" dirty="0" smtClean="0">
                <a:solidFill>
                  <a:srgbClr val="CC0000"/>
                </a:solidFill>
                <a:latin typeface="Comic Sans MS" pitchFamily="66" charset="0"/>
              </a:rPr>
              <a:t>:</a:t>
            </a:r>
            <a:endParaRPr lang="bg-BG" sz="2400" dirty="0" smtClean="0">
              <a:solidFill>
                <a:srgbClr val="CC0000"/>
              </a:solidFill>
              <a:latin typeface="Comic Sans MS" pitchFamily="66" charset="0"/>
            </a:endParaRPr>
          </a:p>
          <a:p>
            <a:endParaRPr lang="bg-BG" sz="2400" b="1" dirty="0">
              <a:solidFill>
                <a:srgbClr val="CC0000"/>
              </a:solidFill>
              <a:latin typeface="Comic Sans MS" pitchFamily="66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2000" dirty="0" err="1" smtClean="0">
                <a:latin typeface="Comic Sans MS" pitchFamily="66" charset="0"/>
              </a:rPr>
              <a:t>Диплом</a:t>
            </a:r>
            <a:r>
              <a:rPr lang="bg-BG" sz="2000" dirty="0" smtClean="0">
                <a:latin typeface="Comic Sans MS" pitchFamily="66" charset="0"/>
              </a:rPr>
              <a:t>а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за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средно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образование</a:t>
            </a:r>
            <a:r>
              <a:rPr lang="en-US" sz="2000" dirty="0">
                <a:latin typeface="Comic Sans MS" pitchFamily="66" charset="0"/>
              </a:rPr>
              <a:t> (</a:t>
            </a:r>
            <a:r>
              <a:rPr lang="en-US" sz="2000" dirty="0" err="1">
                <a:latin typeface="Comic Sans MS" pitchFamily="66" charset="0"/>
              </a:rPr>
              <a:t>при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издържан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държавен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зрелостен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изпит</a:t>
            </a:r>
            <a:r>
              <a:rPr lang="en-US" sz="2000" dirty="0" smtClean="0">
                <a:latin typeface="Comic Sans MS" pitchFamily="66" charset="0"/>
              </a:rPr>
              <a:t>);</a:t>
            </a:r>
            <a:endParaRPr lang="bg-BG" sz="2000" dirty="0" smtClean="0">
              <a:latin typeface="Comic Sans MS" pitchFamily="66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bg-BG" sz="2000" dirty="0">
              <a:latin typeface="Comic Sans MS" pitchFamily="66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Свидетелство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за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професионална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квалификация</a:t>
            </a:r>
            <a:r>
              <a:rPr lang="en-US" sz="2000" dirty="0">
                <a:latin typeface="Comic Sans MS" pitchFamily="66" charset="0"/>
              </a:rPr>
              <a:t> (</a:t>
            </a:r>
            <a:r>
              <a:rPr lang="en-US" sz="2000" dirty="0" err="1">
                <a:latin typeface="Comic Sans MS" pitchFamily="66" charset="0"/>
              </a:rPr>
              <a:t>при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издържан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изпит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за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професионална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квалификация</a:t>
            </a:r>
            <a:r>
              <a:rPr lang="en-US" sz="2000" dirty="0" smtClean="0">
                <a:latin typeface="Comic Sans MS" pitchFamily="66" charset="0"/>
              </a:rPr>
              <a:t>)</a:t>
            </a:r>
            <a:r>
              <a:rPr lang="bg-BG" sz="2000" dirty="0" smtClean="0">
                <a:latin typeface="Comic Sans MS" pitchFamily="66" charset="0"/>
              </a:rPr>
              <a:t>;</a:t>
            </a:r>
          </a:p>
          <a:p>
            <a:pPr marL="285750" indent="-285750">
              <a:buFont typeface="Wingdings" pitchFamily="2" charset="2"/>
              <a:buChar char="ü"/>
            </a:pPr>
            <a:endParaRPr lang="bg-BG" sz="2000" dirty="0">
              <a:latin typeface="Comic Sans MS" pitchFamily="66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2000" dirty="0" err="1" smtClean="0">
                <a:latin typeface="Comic Sans MS" pitchFamily="66" charset="0"/>
              </a:rPr>
              <a:t>Учениците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придобиват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знания</a:t>
            </a:r>
            <a:r>
              <a:rPr lang="en-US" sz="2000" dirty="0">
                <a:latin typeface="Comic Sans MS" pitchFamily="66" charset="0"/>
              </a:rPr>
              <a:t> и </a:t>
            </a:r>
            <a:r>
              <a:rPr lang="en-US" sz="2000" dirty="0" err="1">
                <a:latin typeface="Comic Sans MS" pitchFamily="66" charset="0"/>
              </a:rPr>
              <a:t>умения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за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управление</a:t>
            </a:r>
            <a:r>
              <a:rPr lang="en-US" sz="2000" dirty="0">
                <a:latin typeface="Comic Sans MS" pitchFamily="66" charset="0"/>
              </a:rPr>
              <a:t> и </a:t>
            </a:r>
            <a:r>
              <a:rPr lang="en-US" sz="2000" dirty="0" err="1">
                <a:latin typeface="Comic Sans MS" pitchFamily="66" charset="0"/>
              </a:rPr>
              <a:t>обслужване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на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хотела</a:t>
            </a:r>
            <a:r>
              <a:rPr lang="en-US" sz="2000" dirty="0">
                <a:latin typeface="Comic Sans MS" pitchFamily="66" charset="0"/>
              </a:rPr>
              <a:t> - </a:t>
            </a:r>
            <a:r>
              <a:rPr lang="en-US" sz="2000" dirty="0" err="1">
                <a:latin typeface="Comic Sans MS" pitchFamily="66" charset="0"/>
              </a:rPr>
              <a:t>основни</a:t>
            </a:r>
            <a:r>
              <a:rPr lang="en-US" sz="2000" dirty="0">
                <a:latin typeface="Comic Sans MS" pitchFamily="66" charset="0"/>
              </a:rPr>
              <a:t> и </a:t>
            </a:r>
            <a:r>
              <a:rPr lang="en-US" sz="2000" dirty="0" err="1">
                <a:latin typeface="Comic Sans MS" pitchFamily="66" charset="0"/>
              </a:rPr>
              <a:t>допълнителни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туристически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услуги</a:t>
            </a:r>
            <a:r>
              <a:rPr lang="en-US" sz="2000" dirty="0">
                <a:latin typeface="Comic Sans MS" pitchFamily="66" charset="0"/>
              </a:rPr>
              <a:t>.</a:t>
            </a:r>
            <a:endParaRPr lang="bg-BG" sz="20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7799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&amp;Scy;&amp;vcy;&amp;hardcy;&amp;rcy;&amp;zcy;&amp;acy;&amp;ncy;&amp;ocy; 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423897">
            <a:off x="1136964" y="1883980"/>
            <a:ext cx="3897981" cy="2655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2" name="Правоъгълник 1"/>
          <p:cNvSpPr/>
          <p:nvPr/>
        </p:nvSpPr>
        <p:spPr>
          <a:xfrm rot="21334781">
            <a:off x="2162911" y="907037"/>
            <a:ext cx="5027338" cy="707886"/>
          </a:xfrm>
          <a:prstGeom prst="rect">
            <a:avLst/>
          </a:prstGeom>
          <a:effectLst>
            <a:reflection stA="99000" endPos="0" dist="50800" dir="5400000" sy="-100000" algn="bl" rotWithShape="0"/>
          </a:effectLst>
        </p:spPr>
        <p:txBody>
          <a:bodyPr wrap="none">
            <a:spAutoFit/>
          </a:bodyPr>
          <a:lstStyle/>
          <a:p>
            <a:pPr algn="ctr"/>
            <a:r>
              <a:rPr lang="bg-BG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Училище с бъдеще</a:t>
            </a:r>
          </a:p>
        </p:txBody>
      </p:sp>
      <p:pic>
        <p:nvPicPr>
          <p:cNvPr id="5" name="Картина 4" descr="86714091_545248549683416_8002468342482862080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439305">
            <a:off x="4427758" y="3136600"/>
            <a:ext cx="3396682" cy="24472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61752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25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snimki pr\3_D_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6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Текстово поле 1"/>
          <p:cNvSpPr txBox="1"/>
          <p:nvPr/>
        </p:nvSpPr>
        <p:spPr>
          <a:xfrm>
            <a:off x="827584" y="1340768"/>
            <a:ext cx="4320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400" b="1" dirty="0" smtClean="0">
                <a:solidFill>
                  <a:srgbClr val="FF0000"/>
                </a:solidFill>
                <a:latin typeface="Segoe Print" pitchFamily="2" charset="0"/>
              </a:rPr>
              <a:t>Професията „Управител на хотел“ е…</a:t>
            </a:r>
            <a:endParaRPr lang="bg-BG" sz="2400" b="1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3" name="Текстово поле 2"/>
          <p:cNvSpPr txBox="1"/>
          <p:nvPr/>
        </p:nvSpPr>
        <p:spPr>
          <a:xfrm>
            <a:off x="1043608" y="2171765"/>
            <a:ext cx="41044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itchFamily="49" charset="0"/>
              <a:buChar char="o"/>
            </a:pPr>
            <a:r>
              <a:rPr lang="bg-BG" sz="2000" b="1" dirty="0" smtClean="0">
                <a:solidFill>
                  <a:srgbClr val="0000CC"/>
                </a:solidFill>
                <a:latin typeface="Segoe Script" pitchFamily="34" charset="0"/>
              </a:rPr>
              <a:t>Мечта</a:t>
            </a:r>
          </a:p>
          <a:p>
            <a:pPr marL="742950" lvl="1" indent="-285750">
              <a:buFont typeface="Courier New" pitchFamily="49" charset="0"/>
              <a:buChar char="o"/>
            </a:pPr>
            <a:r>
              <a:rPr lang="bg-BG" sz="2000" b="1" dirty="0" smtClean="0">
                <a:solidFill>
                  <a:srgbClr val="0000CC"/>
                </a:solidFill>
                <a:latin typeface="Segoe Script" pitchFamily="34" charset="0"/>
              </a:rPr>
              <a:t>Стил</a:t>
            </a:r>
          </a:p>
          <a:p>
            <a:pPr marL="285750" indent="-285750">
              <a:buFont typeface="Courier New" pitchFamily="49" charset="0"/>
              <a:buChar char="o"/>
            </a:pPr>
            <a:r>
              <a:rPr lang="bg-BG" sz="2000" b="1" dirty="0" smtClean="0">
                <a:solidFill>
                  <a:srgbClr val="0000CC"/>
                </a:solidFill>
                <a:latin typeface="Segoe Script" pitchFamily="34" charset="0"/>
              </a:rPr>
              <a:t>Изява</a:t>
            </a:r>
          </a:p>
          <a:p>
            <a:pPr marL="742950" lvl="1" indent="-285750">
              <a:buFont typeface="Courier New" pitchFamily="49" charset="0"/>
              <a:buChar char="o"/>
            </a:pPr>
            <a:r>
              <a:rPr lang="bg-BG" sz="2000" b="1" dirty="0" smtClean="0">
                <a:solidFill>
                  <a:srgbClr val="0000CC"/>
                </a:solidFill>
                <a:latin typeface="Segoe Script" pitchFamily="34" charset="0"/>
              </a:rPr>
              <a:t>Общуване</a:t>
            </a:r>
          </a:p>
          <a:p>
            <a:pPr marL="285750" indent="-285750">
              <a:buFont typeface="Courier New" pitchFamily="49" charset="0"/>
              <a:buChar char="o"/>
            </a:pPr>
            <a:r>
              <a:rPr lang="bg-BG" sz="2000" b="1" dirty="0" smtClean="0">
                <a:solidFill>
                  <a:srgbClr val="0000CC"/>
                </a:solidFill>
                <a:latin typeface="Segoe Script" pitchFamily="34" charset="0"/>
              </a:rPr>
              <a:t>Самочувствие</a:t>
            </a:r>
          </a:p>
          <a:p>
            <a:pPr marL="742950" lvl="1" indent="-285750">
              <a:buFont typeface="Courier New" pitchFamily="49" charset="0"/>
              <a:buChar char="o"/>
            </a:pPr>
            <a:r>
              <a:rPr lang="bg-BG" sz="2000" b="1" dirty="0" smtClean="0">
                <a:solidFill>
                  <a:srgbClr val="0000CC"/>
                </a:solidFill>
                <a:latin typeface="Segoe Script" pitchFamily="34" charset="0"/>
              </a:rPr>
              <a:t>Просперитет</a:t>
            </a:r>
          </a:p>
          <a:p>
            <a:pPr marL="285750" indent="-285750">
              <a:buFont typeface="Courier New" pitchFamily="49" charset="0"/>
              <a:buChar char="o"/>
            </a:pPr>
            <a:r>
              <a:rPr lang="bg-BG" sz="2000" b="1" dirty="0" smtClean="0">
                <a:solidFill>
                  <a:srgbClr val="0000CC"/>
                </a:solidFill>
                <a:latin typeface="Segoe Script" pitchFamily="34" charset="0"/>
              </a:rPr>
              <a:t>Популярност </a:t>
            </a:r>
          </a:p>
          <a:p>
            <a:pPr marL="742950" lvl="1" indent="-285750">
              <a:buFont typeface="Courier New" pitchFamily="49" charset="0"/>
              <a:buChar char="o"/>
            </a:pPr>
            <a:r>
              <a:rPr lang="bg-BG" sz="2000" b="1" dirty="0" smtClean="0">
                <a:solidFill>
                  <a:srgbClr val="0000CC"/>
                </a:solidFill>
                <a:latin typeface="Segoe Script" pitchFamily="34" charset="0"/>
              </a:rPr>
              <a:t>Начин на живот</a:t>
            </a:r>
          </a:p>
          <a:p>
            <a:pPr marL="285750" indent="-285750">
              <a:buFont typeface="Courier New" pitchFamily="49" charset="0"/>
              <a:buChar char="o"/>
            </a:pPr>
            <a:r>
              <a:rPr lang="bg-BG" sz="2000" b="1" dirty="0" smtClean="0">
                <a:solidFill>
                  <a:srgbClr val="0000CC"/>
                </a:solidFill>
                <a:latin typeface="Segoe Script" pitchFamily="34" charset="0"/>
              </a:rPr>
              <a:t>Интеграция в обществото</a:t>
            </a:r>
          </a:p>
          <a:p>
            <a:pPr marL="742950" lvl="1" indent="-285750">
              <a:buFont typeface="Courier New" pitchFamily="49" charset="0"/>
              <a:buChar char="o"/>
            </a:pPr>
            <a:r>
              <a:rPr lang="bg-BG" sz="2000" b="1" dirty="0" smtClean="0">
                <a:solidFill>
                  <a:srgbClr val="0000CC"/>
                </a:solidFill>
                <a:latin typeface="Segoe Script" pitchFamily="34" charset="0"/>
              </a:rPr>
              <a:t>Повишаване на жизнения стандарт</a:t>
            </a:r>
            <a:endParaRPr lang="bg-BG" sz="2000" b="1" dirty="0">
              <a:solidFill>
                <a:srgbClr val="0000CC"/>
              </a:solidFill>
              <a:latin typeface="Segoe Scrip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9902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2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4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0" tmFilter="0, 0; 0.125,0.2665; 0.25,0.4; 0.375,0.465; 0.5,0.5;  0.625,0.535; 0.75,0.6; 0.875,0.7335; 1,1">
                                          <p:stCondLst>
                                            <p:cond delay="49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" tmFilter="0, 0; 0.125,0.2665; 0.25,0.4; 0.375,0.465; 0.5,0.5;  0.625,0.535; 0.75,0.6; 0.875,0.7335; 1,1">
                                          <p:stCondLst>
                                            <p:cond delay="9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" tmFilter="0, 0; 0.125,0.2665; 0.25,0.4; 0.375,0.465; 0.5,0.5;  0.625,0.535; 0.75,0.6; 0.875,0.7335; 1,1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">
                                          <p:stCondLst>
                                            <p:cond delay="47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">
                                          <p:stCondLst>
                                            <p:cond delay="9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" decel="50000">
                                          <p:stCondLst>
                                            <p:cond delay="98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" decel="50000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" decel="50000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42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34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9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90" tmFilter="0, 0; 0.125,0.2665; 0.25,0.4; 0.375,0.465; 0.5,0.5;  0.625,0.535; 0.75,0.6; 0.875,0.7335; 1,1">
                                          <p:stCondLst>
                                            <p:cond delay="49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" tmFilter="0, 0; 0.125,0.2665; 0.25,0.4; 0.375,0.465; 0.5,0.5;  0.625,0.535; 0.75,0.6; 0.875,0.7335; 1,1">
                                          <p:stCondLst>
                                            <p:cond delay="9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" tmFilter="0, 0; 0.125,0.2665; 0.25,0.4; 0.375,0.465; 0.5,0.5;  0.625,0.535; 0.75,0.6; 0.875,0.7335; 1,1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1">
                                          <p:stCondLst>
                                            <p:cond delay="47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">
                                          <p:stCondLst>
                                            <p:cond delay="9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" decel="50000">
                                          <p:stCondLst>
                                            <p:cond delay="98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" decel="50000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" decel="50000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42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34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9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90" tmFilter="0, 0; 0.125,0.2665; 0.25,0.4; 0.375,0.465; 0.5,0.5;  0.625,0.535; 0.75,0.6; 0.875,0.7335; 1,1">
                                          <p:stCondLst>
                                            <p:cond delay="49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" tmFilter="0, 0; 0.125,0.2665; 0.25,0.4; 0.375,0.465; 0.5,0.5;  0.625,0.535; 0.75,0.6; 0.875,0.7335; 1,1">
                                          <p:stCondLst>
                                            <p:cond delay="9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" tmFilter="0, 0; 0.125,0.2665; 0.25,0.4; 0.375,0.465; 0.5,0.5;  0.625,0.535; 0.75,0.6; 0.875,0.7335; 1,1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1">
                                          <p:stCondLst>
                                            <p:cond delay="47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">
                                          <p:stCondLst>
                                            <p:cond delay="9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" decel="50000">
                                          <p:stCondLst>
                                            <p:cond delay="98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" decel="50000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1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" decel="50000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42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34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49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90" tmFilter="0, 0; 0.125,0.2665; 0.25,0.4; 0.375,0.465; 0.5,0.5;  0.625,0.535; 0.75,0.6; 0.875,0.7335; 1,1">
                                          <p:stCondLst>
                                            <p:cond delay="49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" tmFilter="0, 0; 0.125,0.2665; 0.25,0.4; 0.375,0.465; 0.5,0.5;  0.625,0.535; 0.75,0.6; 0.875,0.7335; 1,1">
                                          <p:stCondLst>
                                            <p:cond delay="9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" tmFilter="0, 0; 0.125,0.2665; 0.25,0.4; 0.375,0.465; 0.5,0.5;  0.625,0.535; 0.75,0.6; 0.875,0.7335; 1,1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1">
                                          <p:stCondLst>
                                            <p:cond delay="47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1">
                                          <p:stCondLst>
                                            <p:cond delay="9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" decel="50000">
                                          <p:stCondLst>
                                            <p:cond delay="98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1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" decel="50000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" decel="50000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42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34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49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490" tmFilter="0, 0; 0.125,0.2665; 0.25,0.4; 0.375,0.465; 0.5,0.5;  0.625,0.535; 0.75,0.6; 0.875,0.7335; 1,1">
                                          <p:stCondLst>
                                            <p:cond delay="49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" tmFilter="0, 0; 0.125,0.2665; 0.25,0.4; 0.375,0.465; 0.5,0.5;  0.625,0.535; 0.75,0.6; 0.875,0.7335; 1,1">
                                          <p:stCondLst>
                                            <p:cond delay="9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" tmFilter="0, 0; 0.125,0.2665; 0.25,0.4; 0.375,0.465; 0.5,0.5;  0.625,0.535; 0.75,0.6; 0.875,0.7335; 1,1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1">
                                          <p:stCondLst>
                                            <p:cond delay="47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1">
                                          <p:stCondLst>
                                            <p:cond delay="9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" decel="50000">
                                          <p:stCondLst>
                                            <p:cond delay="98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1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" decel="50000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1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" decel="50000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500" tmFilter="0,0; .5, 1; 1, 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1500" tmFilter="0,0; .5, 1; 1, 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500" tmFilter="0,0; .5, 1; 1, 1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1500" tmFilter="0,0; .5, 1; 1, 1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cdn2.amcn.in/1fdfa9bc3durn-png-781-368-cc-dri-wj1d1ph7rea1icfc41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05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авоъгълник 2"/>
          <p:cNvSpPr/>
          <p:nvPr/>
        </p:nvSpPr>
        <p:spPr>
          <a:xfrm>
            <a:off x="-180528" y="0"/>
            <a:ext cx="693238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bg-BG" sz="4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Професионална</a:t>
            </a:r>
            <a:r>
              <a:rPr lang="bg-BG" sz="6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sz="4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реализация</a:t>
            </a:r>
            <a:endParaRPr lang="bg-BG" sz="4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ово поле 3"/>
          <p:cNvSpPr txBox="1"/>
          <p:nvPr/>
        </p:nvSpPr>
        <p:spPr>
          <a:xfrm>
            <a:off x="-28660" y="1595021"/>
            <a:ext cx="554461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bg-BG" sz="2800" b="1" dirty="0" smtClean="0">
                <a:solidFill>
                  <a:schemeClr val="bg1"/>
                </a:solidFill>
                <a:latin typeface="Segoe Print" pitchFamily="2" charset="0"/>
              </a:rPr>
              <a:t>Управител хотел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bg-BG" sz="2800" b="1" dirty="0" smtClean="0">
                <a:solidFill>
                  <a:schemeClr val="bg1"/>
                </a:solidFill>
                <a:latin typeface="Segoe Print" pitchFamily="2" charset="0"/>
              </a:rPr>
              <a:t>Управител пансион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bg-BG" sz="2800" b="1" dirty="0" smtClean="0">
                <a:solidFill>
                  <a:schemeClr val="bg1"/>
                </a:solidFill>
                <a:latin typeface="Segoe Print" pitchFamily="2" charset="0"/>
              </a:rPr>
              <a:t>Управител </a:t>
            </a:r>
            <a:r>
              <a:rPr lang="bg-BG" sz="2800" b="1" dirty="0" err="1" smtClean="0">
                <a:solidFill>
                  <a:schemeClr val="bg1"/>
                </a:solidFill>
                <a:latin typeface="Segoe Print" pitchFamily="2" charset="0"/>
              </a:rPr>
              <a:t>мотел</a:t>
            </a:r>
            <a:endParaRPr lang="bg-BG" sz="2800" b="1" dirty="0" smtClean="0">
              <a:solidFill>
                <a:schemeClr val="bg1"/>
              </a:solidFill>
              <a:latin typeface="Segoe Print" pitchFamily="2" charset="0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bg-BG" sz="2800" b="1" dirty="0" smtClean="0">
                <a:solidFill>
                  <a:schemeClr val="bg1"/>
                </a:solidFill>
                <a:latin typeface="Segoe Print" pitchFamily="2" charset="0"/>
              </a:rPr>
              <a:t>Управител къща за гости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bg-BG" sz="2800" b="1" dirty="0" smtClean="0">
                <a:solidFill>
                  <a:schemeClr val="bg1"/>
                </a:solidFill>
                <a:latin typeface="Segoe Print" pitchFamily="2" charset="0"/>
              </a:rPr>
              <a:t>Управител къмпинг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bg-BG" sz="2800" b="1" dirty="0" smtClean="0">
                <a:solidFill>
                  <a:schemeClr val="bg1"/>
                </a:solidFill>
                <a:latin typeface="Segoe Print" pitchFamily="2" charset="0"/>
              </a:rPr>
              <a:t>Ръководител на отдел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bg-BG" sz="2800" b="1" dirty="0" smtClean="0">
                <a:solidFill>
                  <a:schemeClr val="bg1"/>
                </a:solidFill>
                <a:latin typeface="Segoe Print" pitchFamily="2" charset="0"/>
              </a:rPr>
              <a:t>Администратор в хотел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bg-BG" sz="2800" b="1" dirty="0" smtClean="0">
                <a:solidFill>
                  <a:schemeClr val="bg1"/>
                </a:solidFill>
                <a:latin typeface="Segoe Print" pitchFamily="2" charset="0"/>
              </a:rPr>
              <a:t>Рецепция в хотел</a:t>
            </a:r>
            <a:endParaRPr lang="bg-BG" sz="2800" b="1" dirty="0">
              <a:solidFill>
                <a:schemeClr val="bg1"/>
              </a:solidFill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1348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Хотел НИКИ с нов уеб сай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авоъгълник 3"/>
          <p:cNvSpPr/>
          <p:nvPr/>
        </p:nvSpPr>
        <p:spPr>
          <a:xfrm>
            <a:off x="395537" y="158490"/>
            <a:ext cx="6048672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bg-BG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Управител на хотел</a:t>
            </a:r>
            <a:endParaRPr lang="bg-BG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4262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&amp;Rcy;&amp;iecy;&amp;zcy;&amp;ucy;&amp;lcy;&amp;tcy;&amp;acy;&amp;tcy; &amp;scy; &amp;icy;&amp;zcy;&amp;ocy;&amp;bcy;&amp;rcy;&amp;acy;&amp;zhcy;&amp;iecy;&amp;ncy;&amp;icy;&amp;iecy; &amp;zcy;&amp;acy; &amp;gcy;&amp;lcy;&amp;ucy;&amp;khcy;&amp;acy;&amp;rcy;&amp;chcy;&amp;iecy; wallpap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Текстово поле 1"/>
          <p:cNvSpPr txBox="1"/>
          <p:nvPr/>
        </p:nvSpPr>
        <p:spPr>
          <a:xfrm>
            <a:off x="4788024" y="3284984"/>
            <a:ext cx="4248472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bg-BG" sz="4800" b="1" dirty="0" smtClean="0">
              <a:solidFill>
                <a:schemeClr val="bg1"/>
              </a:solidFill>
              <a:latin typeface="Comic Sans MS" pitchFamily="66" charset="0"/>
            </a:endParaRPr>
          </a:p>
          <a:p>
            <a:pPr algn="ctr"/>
            <a:r>
              <a:rPr lang="bg-BG" sz="4800" b="1" dirty="0" smtClean="0">
                <a:solidFill>
                  <a:schemeClr val="bg1"/>
                </a:solidFill>
                <a:latin typeface="Comic Sans MS" pitchFamily="66" charset="0"/>
              </a:rPr>
              <a:t>С Т А Ж</a:t>
            </a:r>
          </a:p>
          <a:p>
            <a:pPr algn="ctr"/>
            <a:r>
              <a:rPr lang="bg-BG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едни от </a:t>
            </a:r>
          </a:p>
          <a:p>
            <a:pPr algn="ctr"/>
            <a:r>
              <a:rPr lang="bg-BG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най-престижните хотели в Минерални бани</a:t>
            </a:r>
          </a:p>
          <a:p>
            <a:pPr algn="ctr"/>
            <a:endParaRPr lang="bg-BG" sz="2800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bg-BG" sz="2800" dirty="0">
              <a:solidFill>
                <a:srgbClr val="0000FF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1326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 поле 1"/>
          <p:cNvSpPr txBox="1"/>
          <p:nvPr/>
        </p:nvSpPr>
        <p:spPr>
          <a:xfrm>
            <a:off x="4788024" y="3284984"/>
            <a:ext cx="424847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bg-BG" sz="4800" b="1" dirty="0" smtClean="0">
              <a:solidFill>
                <a:schemeClr val="bg1"/>
              </a:solidFill>
              <a:latin typeface="Comic Sans MS" pitchFamily="66" charset="0"/>
            </a:endParaRPr>
          </a:p>
          <a:p>
            <a:pPr algn="ctr"/>
            <a:endParaRPr lang="bg-BG" sz="2800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bg-BG" sz="2800" dirty="0">
              <a:solidFill>
                <a:srgbClr val="0000FF"/>
              </a:solidFill>
              <a:latin typeface="Comic Sans MS" pitchFamily="66" charset="0"/>
            </a:endParaRPr>
          </a:p>
        </p:txBody>
      </p:sp>
      <p:pic>
        <p:nvPicPr>
          <p:cNvPr id="5124" name="Picture 4" descr="&amp;Rcy;&amp;iecy;&amp;zcy;&amp;ucy;&amp;lcy;&amp;tcy;&amp;acy;&amp;tcy; &amp;scy; &amp;icy;&amp;zcy;&amp;ocy;&amp;bcy;&amp;rcy;&amp;acy;&amp;zhcy;&amp;iecy;&amp;ncy;&amp;icy;&amp;iecy; &amp;zcy;&amp;acy; &amp;gcy;&amp;lcy;&amp;ucy;&amp;khcy;&amp;acy;&amp;rcy;&amp;chcy;&amp;iecy; wallpap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44016"/>
            <a:ext cx="9144000" cy="7002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User\Desktop\snimki pr\Снимки хотели Мин.бани\хотели Олимпия и Роксан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2208" y="2060848"/>
            <a:ext cx="7272808" cy="479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Текстово поле 3"/>
          <p:cNvSpPr txBox="1"/>
          <p:nvPr/>
        </p:nvSpPr>
        <p:spPr>
          <a:xfrm>
            <a:off x="0" y="332656"/>
            <a:ext cx="60841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200" dirty="0" smtClean="0">
                <a:solidFill>
                  <a:schemeClr val="bg1"/>
                </a:solidFill>
                <a:latin typeface="Segoe Print" pitchFamily="2" charset="0"/>
              </a:rPr>
              <a:t>Хотели </a:t>
            </a:r>
          </a:p>
          <a:p>
            <a:pPr algn="ctr"/>
            <a:r>
              <a:rPr lang="bg-BG" sz="3200" dirty="0" smtClean="0">
                <a:solidFill>
                  <a:schemeClr val="bg1"/>
                </a:solidFill>
                <a:latin typeface="Segoe Print" pitchFamily="2" charset="0"/>
              </a:rPr>
              <a:t>„</a:t>
            </a:r>
            <a:r>
              <a:rPr lang="bg-BG" sz="3200" dirty="0" err="1" smtClean="0">
                <a:solidFill>
                  <a:schemeClr val="bg1"/>
                </a:solidFill>
                <a:latin typeface="Segoe Print" pitchFamily="2" charset="0"/>
              </a:rPr>
              <a:t>Роксана</a:t>
            </a:r>
            <a:r>
              <a:rPr lang="bg-BG" sz="3200" dirty="0" smtClean="0">
                <a:solidFill>
                  <a:schemeClr val="bg1"/>
                </a:solidFill>
                <a:latin typeface="Segoe Print" pitchFamily="2" charset="0"/>
              </a:rPr>
              <a:t>“ и „</a:t>
            </a:r>
            <a:r>
              <a:rPr lang="bg-BG" sz="3200" dirty="0" err="1" smtClean="0">
                <a:solidFill>
                  <a:schemeClr val="bg1"/>
                </a:solidFill>
                <a:latin typeface="Segoe Print" pitchFamily="2" charset="0"/>
              </a:rPr>
              <a:t>Олимпия</a:t>
            </a:r>
            <a:endParaRPr lang="bg-BG" sz="3200" dirty="0">
              <a:solidFill>
                <a:schemeClr val="bg1"/>
              </a:solidFill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1948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&amp;Rcy;&amp;iecy;&amp;zcy;&amp;ucy;&amp;lcy;&amp;tcy;&amp;acy;&amp;tcy; &amp;scy; &amp;icy;&amp;zcy;&amp;ocy;&amp;bcy;&amp;rcy;&amp;acy;&amp;zhcy;&amp;iecy;&amp;ncy;&amp;icy;&amp;iecy; &amp;zcy;&amp;acy; &amp;gcy;&amp;lcy;&amp;ucy;&amp;khcy;&amp;acy;&amp;rcy;&amp;chcy;&amp;iecy; wallpap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44016"/>
            <a:ext cx="9144000" cy="7002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User\Desktop\snimki pr\Снимки хотели Мин.бани\ph-101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2060848"/>
            <a:ext cx="5616624" cy="4212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ово поле 2"/>
          <p:cNvSpPr txBox="1"/>
          <p:nvPr/>
        </p:nvSpPr>
        <p:spPr>
          <a:xfrm>
            <a:off x="904198" y="748734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600" dirty="0" smtClean="0">
                <a:solidFill>
                  <a:schemeClr val="bg1"/>
                </a:solidFill>
                <a:latin typeface="Segoe Print" pitchFamily="2" charset="0"/>
              </a:rPr>
              <a:t>Хотел „</a:t>
            </a:r>
            <a:r>
              <a:rPr lang="bg-BG" sz="3600" dirty="0" err="1" smtClean="0">
                <a:solidFill>
                  <a:schemeClr val="bg1"/>
                </a:solidFill>
                <a:latin typeface="Segoe Print" pitchFamily="2" charset="0"/>
              </a:rPr>
              <a:t>Йонико</a:t>
            </a:r>
            <a:r>
              <a:rPr lang="bg-BG" sz="3600" dirty="0" smtClean="0">
                <a:solidFill>
                  <a:schemeClr val="bg1"/>
                </a:solidFill>
                <a:latin typeface="Segoe Print" pitchFamily="2" charset="0"/>
              </a:rPr>
              <a:t>“</a:t>
            </a:r>
            <a:endParaRPr lang="bg-BG" sz="3600" dirty="0">
              <a:solidFill>
                <a:schemeClr val="bg1"/>
              </a:solidFill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6740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&amp;Rcy;&amp;iecy;&amp;zcy;&amp;ucy;&amp;lcy;&amp;tcy;&amp;acy;&amp;tcy; &amp;scy; &amp;icy;&amp;zcy;&amp;ocy;&amp;bcy;&amp;rcy;&amp;acy;&amp;zhcy;&amp;iecy;&amp;ncy;&amp;icy;&amp;iecy; &amp;zcy;&amp;acy; &amp;gcy;&amp;lcy;&amp;ucy;&amp;khcy;&amp;acy;&amp;rcy;&amp;chcy;&amp;iecy; wallpap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44016"/>
            <a:ext cx="9144000" cy="7002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ово поле 2"/>
          <p:cNvSpPr txBox="1"/>
          <p:nvPr/>
        </p:nvSpPr>
        <p:spPr>
          <a:xfrm>
            <a:off x="1619672" y="764704"/>
            <a:ext cx="34800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600" dirty="0" smtClean="0">
                <a:solidFill>
                  <a:schemeClr val="bg1"/>
                </a:solidFill>
                <a:latin typeface="Segoe Print" pitchFamily="2" charset="0"/>
              </a:rPr>
              <a:t>БХ „Божур“</a:t>
            </a:r>
            <a:endParaRPr lang="bg-BG" sz="3600" dirty="0">
              <a:solidFill>
                <a:schemeClr val="bg1"/>
              </a:solidFill>
              <a:latin typeface="Segoe Print" pitchFamily="2" charset="0"/>
            </a:endParaRPr>
          </a:p>
        </p:txBody>
      </p:sp>
      <p:pic>
        <p:nvPicPr>
          <p:cNvPr id="8195" name="Picture 3" descr="C:\Users\User\Desktop\snimki pr\Снимки хотели Мин.бани\DSC_00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2060848"/>
            <a:ext cx="6768752" cy="4402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33972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&amp;Rcy;&amp;iecy;&amp;zcy;&amp;ucy;&amp;lcy;&amp;tcy;&amp;acy;&amp;tcy; &amp;scy; &amp;icy;&amp;zcy;&amp;ocy;&amp;bcy;&amp;rcy;&amp;acy;&amp;zhcy;&amp;iecy;&amp;ncy;&amp;icy;&amp;iecy; &amp;zcy;&amp;acy; &amp;gcy;&amp;lcy;&amp;ucy;&amp;khcy;&amp;acy;&amp;rcy;&amp;chcy;&amp;iecy; wallpap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44016"/>
            <a:ext cx="9144000" cy="7002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User\Desktop\snimki pr\Снимки хотели Мин.бани\PB0319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2132856"/>
            <a:ext cx="648072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ово поле 2"/>
          <p:cNvSpPr txBox="1"/>
          <p:nvPr/>
        </p:nvSpPr>
        <p:spPr>
          <a:xfrm>
            <a:off x="1043608" y="332656"/>
            <a:ext cx="4536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600" dirty="0" smtClean="0">
                <a:solidFill>
                  <a:schemeClr val="bg1"/>
                </a:solidFill>
                <a:latin typeface="Segoe Print" pitchFamily="2" charset="0"/>
              </a:rPr>
              <a:t>Хотел „</a:t>
            </a:r>
            <a:r>
              <a:rPr lang="bg-BG" sz="3600" dirty="0" err="1" smtClean="0">
                <a:solidFill>
                  <a:schemeClr val="bg1"/>
                </a:solidFill>
                <a:latin typeface="Segoe Print" pitchFamily="2" charset="0"/>
              </a:rPr>
              <a:t>Яман</a:t>
            </a:r>
            <a:r>
              <a:rPr lang="bg-BG" sz="3600" dirty="0" smtClean="0">
                <a:solidFill>
                  <a:schemeClr val="bg1"/>
                </a:solidFill>
                <a:latin typeface="Segoe Print" pitchFamily="2" charset="0"/>
              </a:rPr>
              <a:t>“</a:t>
            </a:r>
            <a:endParaRPr lang="bg-BG" sz="3600" dirty="0">
              <a:solidFill>
                <a:schemeClr val="bg1"/>
              </a:solidFill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9661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snimki pr\PKE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8084" y="-22346"/>
            <a:ext cx="6588224" cy="6880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ово поле 2"/>
          <p:cNvSpPr txBox="1"/>
          <p:nvPr/>
        </p:nvSpPr>
        <p:spPr>
          <a:xfrm>
            <a:off x="6084168" y="1251047"/>
            <a:ext cx="3059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bg-BG" dirty="0" smtClean="0">
                <a:solidFill>
                  <a:srgbClr val="0000FF"/>
                </a:solidFill>
                <a:latin typeface="Segoe Print" pitchFamily="2" charset="0"/>
              </a:rPr>
              <a:t>Работа в екип</a:t>
            </a:r>
            <a:endParaRPr lang="bg-BG" dirty="0">
              <a:solidFill>
                <a:srgbClr val="0000FF"/>
              </a:solidFill>
              <a:latin typeface="Segoe Print" pitchFamily="2" charset="0"/>
            </a:endParaRPr>
          </a:p>
        </p:txBody>
      </p:sp>
      <p:sp>
        <p:nvSpPr>
          <p:cNvPr id="5" name="Текстово поле 4"/>
          <p:cNvSpPr txBox="1"/>
          <p:nvPr/>
        </p:nvSpPr>
        <p:spPr>
          <a:xfrm>
            <a:off x="3590883" y="5958572"/>
            <a:ext cx="5411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bg-BG" dirty="0" smtClean="0">
                <a:solidFill>
                  <a:srgbClr val="0000FF"/>
                </a:solidFill>
                <a:latin typeface="Segoe Print" pitchFamily="2" charset="0"/>
              </a:rPr>
              <a:t>Умения за работа с компютри и ползване на програмни продукти</a:t>
            </a:r>
            <a:endParaRPr lang="bg-BG" dirty="0">
              <a:solidFill>
                <a:srgbClr val="0000FF"/>
              </a:solidFill>
              <a:latin typeface="Segoe Print" pitchFamily="2" charset="0"/>
            </a:endParaRPr>
          </a:p>
        </p:txBody>
      </p:sp>
      <p:sp>
        <p:nvSpPr>
          <p:cNvPr id="6" name="Текстово поле 5"/>
          <p:cNvSpPr txBox="1"/>
          <p:nvPr/>
        </p:nvSpPr>
        <p:spPr>
          <a:xfrm>
            <a:off x="5491514" y="2276872"/>
            <a:ext cx="3652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bg-BG" dirty="0" smtClean="0">
                <a:solidFill>
                  <a:srgbClr val="0000FF"/>
                </a:solidFill>
                <a:latin typeface="Segoe Print" pitchFamily="2" charset="0"/>
              </a:rPr>
              <a:t>Умение за комуникиране на чужд език</a:t>
            </a:r>
            <a:endParaRPr lang="bg-BG" dirty="0">
              <a:solidFill>
                <a:srgbClr val="0000FF"/>
              </a:solidFill>
              <a:latin typeface="Segoe Print" pitchFamily="2" charset="0"/>
            </a:endParaRPr>
          </a:p>
        </p:txBody>
      </p:sp>
      <p:sp>
        <p:nvSpPr>
          <p:cNvPr id="8" name="Правоъгълник 7"/>
          <p:cNvSpPr/>
          <p:nvPr/>
        </p:nvSpPr>
        <p:spPr>
          <a:xfrm>
            <a:off x="4807701" y="3501008"/>
            <a:ext cx="43571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itchFamily="2" charset="2"/>
              <a:buChar char="v"/>
            </a:pPr>
            <a:r>
              <a:rPr lang="bg-BG" dirty="0" smtClean="0">
                <a:solidFill>
                  <a:srgbClr val="0000FF"/>
                </a:solidFill>
                <a:latin typeface="Segoe Print" pitchFamily="2" charset="0"/>
              </a:rPr>
              <a:t>Познания относно технологията </a:t>
            </a:r>
            <a:r>
              <a:rPr lang="bg-BG" dirty="0">
                <a:solidFill>
                  <a:srgbClr val="0000FF"/>
                </a:solidFill>
                <a:latin typeface="Segoe Print" pitchFamily="2" charset="0"/>
              </a:rPr>
              <a:t>на хотелиерското обслужване</a:t>
            </a:r>
          </a:p>
        </p:txBody>
      </p:sp>
      <p:sp>
        <p:nvSpPr>
          <p:cNvPr id="9" name="Текстово поле 8"/>
          <p:cNvSpPr txBox="1"/>
          <p:nvPr/>
        </p:nvSpPr>
        <p:spPr>
          <a:xfrm>
            <a:off x="4216647" y="4726881"/>
            <a:ext cx="47407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bg-BG" dirty="0" smtClean="0">
                <a:solidFill>
                  <a:srgbClr val="0000FF"/>
                </a:solidFill>
                <a:latin typeface="Segoe Print" pitchFamily="2" charset="0"/>
              </a:rPr>
              <a:t>Знания и умения в областта на хотелиерският мениджмънт</a:t>
            </a:r>
            <a:endParaRPr lang="bg-BG" dirty="0">
              <a:solidFill>
                <a:srgbClr val="0000FF"/>
              </a:solidFill>
              <a:latin typeface="Segoe Print" pitchFamily="2" charset="0"/>
            </a:endParaRPr>
          </a:p>
        </p:txBody>
      </p:sp>
      <p:sp>
        <p:nvSpPr>
          <p:cNvPr id="2" name="Правоъгълник 1"/>
          <p:cNvSpPr/>
          <p:nvPr/>
        </p:nvSpPr>
        <p:spPr>
          <a:xfrm>
            <a:off x="4479635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bg-BG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7" name="Правоъгълник 6"/>
          <p:cNvSpPr/>
          <p:nvPr/>
        </p:nvSpPr>
        <p:spPr>
          <a:xfrm>
            <a:off x="-9547" y="17082"/>
            <a:ext cx="9182084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g-BG" sz="3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Компетенции, придобивани в процеса на обучение: </a:t>
            </a:r>
            <a:endParaRPr lang="bg-BG" sz="3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5620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авоъгълник 5"/>
          <p:cNvSpPr/>
          <p:nvPr/>
        </p:nvSpPr>
        <p:spPr>
          <a:xfrm>
            <a:off x="179512" y="260648"/>
            <a:ext cx="578313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g-BG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ПРИЕМНИ ИЗПИТИ</a:t>
            </a:r>
            <a:endParaRPr lang="bg-BG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7" name="Правоъгълник 6"/>
          <p:cNvSpPr/>
          <p:nvPr/>
        </p:nvSpPr>
        <p:spPr>
          <a:xfrm>
            <a:off x="298773" y="1933867"/>
            <a:ext cx="554461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sz="2400" dirty="0" err="1">
                <a:latin typeface="Comic Sans MS" pitchFamily="66" charset="0"/>
              </a:rPr>
              <a:t>Тест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по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български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език</a:t>
            </a:r>
            <a:r>
              <a:rPr lang="en-US" sz="2400" dirty="0">
                <a:latin typeface="Comic Sans MS" pitchFamily="66" charset="0"/>
              </a:rPr>
              <a:t> и </a:t>
            </a:r>
            <a:r>
              <a:rPr lang="en-US" sz="2400" dirty="0" err="1">
                <a:latin typeface="Comic Sans MS" pitchFamily="66" charset="0"/>
              </a:rPr>
              <a:t>литература</a:t>
            </a:r>
            <a:r>
              <a:rPr lang="en-US" sz="2400" dirty="0">
                <a:latin typeface="Comic Sans MS" pitchFamily="66" charset="0"/>
              </a:rPr>
              <a:t>: </a:t>
            </a:r>
            <a:r>
              <a:rPr lang="en-US" sz="2400" dirty="0" smtClean="0">
                <a:latin typeface="Comic Sans MS" pitchFamily="66" charset="0"/>
              </a:rPr>
              <a:t>1</a:t>
            </a:r>
            <a:r>
              <a:rPr lang="bg-BG" sz="2400" dirty="0" smtClean="0">
                <a:latin typeface="Comic Sans MS" pitchFamily="66" charset="0"/>
              </a:rPr>
              <a:t>5</a:t>
            </a:r>
            <a:r>
              <a:rPr lang="en-US" sz="2400" dirty="0" smtClean="0">
                <a:latin typeface="Comic Sans MS" pitchFamily="66" charset="0"/>
              </a:rPr>
              <a:t>.0</a:t>
            </a:r>
            <a:r>
              <a:rPr lang="bg-BG" sz="2400" dirty="0" smtClean="0">
                <a:latin typeface="Comic Sans MS" pitchFamily="66" charset="0"/>
              </a:rPr>
              <a:t>6</a:t>
            </a:r>
            <a:r>
              <a:rPr lang="en-US" sz="2400" dirty="0" smtClean="0">
                <a:latin typeface="Comic Sans MS" pitchFamily="66" charset="0"/>
              </a:rPr>
              <a:t>.20</a:t>
            </a:r>
            <a:r>
              <a:rPr lang="bg-BG" sz="2400" dirty="0" smtClean="0">
                <a:latin typeface="Comic Sans MS" pitchFamily="66" charset="0"/>
              </a:rPr>
              <a:t>20</a:t>
            </a:r>
            <a:r>
              <a:rPr lang="en-US" sz="2400" dirty="0" smtClean="0">
                <a:latin typeface="Comic Sans MS" pitchFamily="66" charset="0"/>
              </a:rPr>
              <a:t>г.</a:t>
            </a:r>
            <a:endParaRPr lang="bg-BG" sz="2400" dirty="0" smtClean="0">
              <a:latin typeface="Comic Sans MS" pitchFamily="66" charset="0"/>
            </a:endParaRPr>
          </a:p>
          <a:p>
            <a:endParaRPr lang="bg-BG" sz="2400" dirty="0">
              <a:latin typeface="Comic Sans MS" pitchFamily="66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en-US" sz="2400" dirty="0" err="1">
                <a:latin typeface="Comic Sans MS" pitchFamily="66" charset="0"/>
              </a:rPr>
              <a:t>Тест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по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математика</a:t>
            </a:r>
            <a:r>
              <a:rPr lang="en-US" sz="2400" dirty="0">
                <a:latin typeface="Comic Sans MS" pitchFamily="66" charset="0"/>
              </a:rPr>
              <a:t>: </a:t>
            </a:r>
            <a:r>
              <a:rPr lang="bg-BG" sz="2400" dirty="0" smtClean="0">
                <a:latin typeface="Comic Sans MS" pitchFamily="66" charset="0"/>
              </a:rPr>
              <a:t>17</a:t>
            </a:r>
            <a:r>
              <a:rPr lang="en-US" sz="2400" dirty="0" smtClean="0">
                <a:latin typeface="Comic Sans MS" pitchFamily="66" charset="0"/>
              </a:rPr>
              <a:t>.0</a:t>
            </a:r>
            <a:r>
              <a:rPr lang="bg-BG" sz="2400" dirty="0" smtClean="0">
                <a:latin typeface="Comic Sans MS" pitchFamily="66" charset="0"/>
              </a:rPr>
              <a:t>6</a:t>
            </a:r>
            <a:r>
              <a:rPr lang="en-US" sz="2400" dirty="0" smtClean="0">
                <a:latin typeface="Comic Sans MS" pitchFamily="66" charset="0"/>
              </a:rPr>
              <a:t>.20</a:t>
            </a:r>
            <a:r>
              <a:rPr lang="bg-BG" sz="2400" dirty="0" smtClean="0">
                <a:latin typeface="Comic Sans MS" pitchFamily="66" charset="0"/>
              </a:rPr>
              <a:t>20</a:t>
            </a:r>
            <a:r>
              <a:rPr lang="en-US" sz="2400" dirty="0" smtClean="0">
                <a:latin typeface="Comic Sans MS" pitchFamily="66" charset="0"/>
              </a:rPr>
              <a:t>г.</a:t>
            </a:r>
            <a:endParaRPr lang="bg-BG" sz="2400" dirty="0" smtClean="0">
              <a:latin typeface="Comic Sans MS" pitchFamily="66" charset="0"/>
            </a:endParaRPr>
          </a:p>
          <a:p>
            <a:endParaRPr lang="bg-BG" sz="2400" dirty="0">
              <a:latin typeface="Comic Sans MS" pitchFamily="66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en-US" sz="2400" dirty="0" err="1">
                <a:latin typeface="Comic Sans MS" pitchFamily="66" charset="0"/>
              </a:rPr>
              <a:t>Обявяване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на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резултати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от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тестове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до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bg-BG" sz="2400" dirty="0" smtClean="0">
                <a:latin typeface="Comic Sans MS" pitchFamily="66" charset="0"/>
              </a:rPr>
              <a:t>02</a:t>
            </a:r>
            <a:r>
              <a:rPr lang="en-US" sz="2400" dirty="0" smtClean="0">
                <a:latin typeface="Comic Sans MS" pitchFamily="66" charset="0"/>
              </a:rPr>
              <a:t>.0</a:t>
            </a:r>
            <a:r>
              <a:rPr lang="bg-BG" sz="2400" dirty="0" smtClean="0">
                <a:latin typeface="Comic Sans MS" pitchFamily="66" charset="0"/>
              </a:rPr>
              <a:t>7</a:t>
            </a:r>
            <a:r>
              <a:rPr lang="en-US" sz="2400" dirty="0" smtClean="0">
                <a:latin typeface="Comic Sans MS" pitchFamily="66" charset="0"/>
              </a:rPr>
              <a:t>.20</a:t>
            </a:r>
            <a:r>
              <a:rPr lang="bg-BG" sz="2400" dirty="0" smtClean="0">
                <a:latin typeface="Comic Sans MS" pitchFamily="66" charset="0"/>
              </a:rPr>
              <a:t>20</a:t>
            </a:r>
            <a:r>
              <a:rPr lang="en-US" sz="2400" dirty="0" smtClean="0">
                <a:latin typeface="Comic Sans MS" pitchFamily="66" charset="0"/>
              </a:rPr>
              <a:t>г</a:t>
            </a:r>
            <a:r>
              <a:rPr lang="en-US" sz="2400" dirty="0">
                <a:latin typeface="Comic Sans MS" pitchFamily="66" charset="0"/>
              </a:rPr>
              <a:t>.</a:t>
            </a:r>
            <a:endParaRPr lang="bg-BG" sz="2400" dirty="0">
              <a:latin typeface="Comic Sans MS" pitchFamily="66" charset="0"/>
            </a:endParaRPr>
          </a:p>
        </p:txBody>
      </p:sp>
      <p:pic>
        <p:nvPicPr>
          <p:cNvPr id="1028" name="Picture 4" descr="&amp;Scy;&amp;vcy;&amp;hardcy;&amp;rcy;&amp;zcy;&amp;acy;&amp;ncy;&amp;ocy; 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43389" y="1268760"/>
            <a:ext cx="3300611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746132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&amp;Scy;&amp;vcy;&amp;hardcy;&amp;rcy;&amp;zcy;&amp;acy;&amp;ncy;&amp;ocy; 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3180" y="-315416"/>
            <a:ext cx="9177180" cy="73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User\Desktop\100NIKON\DSCN00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353228">
            <a:off x="857140" y="1718602"/>
            <a:ext cx="3210803" cy="264650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275" endPos="40000" dist="101600" dir="5400000" sy="-100000" algn="bl" rotWithShape="0"/>
            <a:softEdge rad="12700"/>
          </a:effectLst>
          <a:scene3d>
            <a:camera prst="orthographicFront"/>
            <a:lightRig rig="threePt" dir="t"/>
          </a:scene3d>
          <a:sp3d>
            <a:bevelT prst="relaxedInset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Текстово поле 1"/>
          <p:cNvSpPr txBox="1"/>
          <p:nvPr/>
        </p:nvSpPr>
        <p:spPr>
          <a:xfrm>
            <a:off x="611561" y="575682"/>
            <a:ext cx="7992888" cy="646331"/>
          </a:xfrm>
          <a:prstGeom prst="rect">
            <a:avLst/>
          </a:prstGeom>
          <a:noFill/>
          <a:effectLst>
            <a:reflection stA="99000" endPos="650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bg-BG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bg-BG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Модерна сграда</a:t>
            </a:r>
            <a:endParaRPr lang="bg-BG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pic>
        <p:nvPicPr>
          <p:cNvPr id="1027" name="Picture 3" descr="C:\Users\User\Desktop\100NIKON\DSCN007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43732">
            <a:off x="5555988" y="1674711"/>
            <a:ext cx="2880320" cy="268782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reflection stA="99000" endPos="33000" dist="508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100NIKON\DSCN006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0150" y="4293096"/>
            <a:ext cx="3912556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1296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snimki pr\Человечек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0112" y="0"/>
            <a:ext cx="3540188" cy="4369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авоъгълник 1"/>
          <p:cNvSpPr/>
          <p:nvPr/>
        </p:nvSpPr>
        <p:spPr>
          <a:xfrm>
            <a:off x="0" y="260648"/>
            <a:ext cx="4895528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solidFill>
                  <a:srgbClr val="0070C0"/>
                </a:solidFill>
                <a:latin typeface="Segoe Print" pitchFamily="2" charset="0"/>
              </a:rPr>
              <a:t>Максимален</a:t>
            </a:r>
            <a:r>
              <a:rPr lang="en-US" sz="2400" b="1" dirty="0" smtClean="0">
                <a:solidFill>
                  <a:srgbClr val="0070C0"/>
                </a:solidFill>
                <a:latin typeface="Segoe Print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Segoe Print" pitchFamily="2" charset="0"/>
              </a:rPr>
              <a:t>бал</a:t>
            </a:r>
            <a:r>
              <a:rPr lang="en-US" sz="2400" b="1" dirty="0">
                <a:solidFill>
                  <a:srgbClr val="0070C0"/>
                </a:solidFill>
                <a:latin typeface="Segoe Print" pitchFamily="2" charset="0"/>
              </a:rPr>
              <a:t>:</a:t>
            </a:r>
            <a:r>
              <a:rPr lang="bg-BG" sz="2400" b="1" dirty="0">
                <a:solidFill>
                  <a:srgbClr val="0070C0"/>
                </a:solidFill>
                <a:latin typeface="Segoe Print" pitchFamily="2" charset="0"/>
              </a:rPr>
              <a:t> </a:t>
            </a:r>
            <a:r>
              <a:rPr lang="en-US" sz="2400" b="1" dirty="0">
                <a:solidFill>
                  <a:srgbClr val="0070C0"/>
                </a:solidFill>
                <a:latin typeface="Segoe Print" pitchFamily="2" charset="0"/>
              </a:rPr>
              <a:t>500 </a:t>
            </a:r>
            <a:r>
              <a:rPr lang="en-US" sz="2400" b="1" dirty="0" err="1">
                <a:solidFill>
                  <a:srgbClr val="0070C0"/>
                </a:solidFill>
                <a:latin typeface="Segoe Print" pitchFamily="2" charset="0"/>
              </a:rPr>
              <a:t>точки</a:t>
            </a:r>
            <a:endParaRPr lang="bg-BG" sz="2400" b="1" dirty="0">
              <a:solidFill>
                <a:srgbClr val="0070C0"/>
              </a:solidFill>
              <a:latin typeface="Segoe Print" pitchFamily="2" charset="0"/>
            </a:endParaRPr>
          </a:p>
          <a:p>
            <a:pPr algn="ctr"/>
            <a:endParaRPr lang="bg-BG" sz="2400" b="1" dirty="0" smtClean="0">
              <a:solidFill>
                <a:srgbClr val="0070C0"/>
              </a:solidFill>
              <a:latin typeface="Segoe Print" pitchFamily="2" charset="0"/>
            </a:endParaRPr>
          </a:p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Segoe Print" pitchFamily="2" charset="0"/>
              </a:rPr>
              <a:t>Балът</a:t>
            </a:r>
            <a:r>
              <a:rPr lang="en-US" sz="2400" b="1" dirty="0" smtClean="0">
                <a:solidFill>
                  <a:srgbClr val="0070C0"/>
                </a:solidFill>
                <a:latin typeface="Segoe Print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Segoe Print" pitchFamily="2" charset="0"/>
              </a:rPr>
              <a:t>се</a:t>
            </a:r>
            <a:r>
              <a:rPr lang="en-US" sz="2400" b="1" dirty="0">
                <a:solidFill>
                  <a:srgbClr val="0070C0"/>
                </a:solidFill>
                <a:latin typeface="Segoe Print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Segoe Print" pitchFamily="2" charset="0"/>
              </a:rPr>
              <a:t>образува</a:t>
            </a:r>
            <a:r>
              <a:rPr lang="en-US" sz="2400" b="1" dirty="0">
                <a:solidFill>
                  <a:srgbClr val="0070C0"/>
                </a:solidFill>
                <a:latin typeface="Segoe Print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Segoe Print" pitchFamily="2" charset="0"/>
              </a:rPr>
              <a:t>от</a:t>
            </a:r>
            <a:r>
              <a:rPr lang="en-US" sz="2400" b="1" dirty="0" smtClean="0">
                <a:solidFill>
                  <a:srgbClr val="0070C0"/>
                </a:solidFill>
                <a:latin typeface="Segoe Print" pitchFamily="2" charset="0"/>
              </a:rPr>
              <a:t>:</a:t>
            </a:r>
            <a:endParaRPr lang="bg-BG" sz="2400" b="1" dirty="0" smtClean="0">
              <a:solidFill>
                <a:srgbClr val="0070C0"/>
              </a:solidFill>
              <a:latin typeface="Segoe Print" pitchFamily="2" charset="0"/>
            </a:endParaRPr>
          </a:p>
          <a:p>
            <a:pPr algn="ctr"/>
            <a:endParaRPr lang="bg-BG" sz="2400" dirty="0">
              <a:solidFill>
                <a:srgbClr val="0070C0"/>
              </a:solidFill>
              <a:latin typeface="Segoe Print" pitchFamily="2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en-US" dirty="0" smtClean="0"/>
              <a:t> </a:t>
            </a:r>
            <a:r>
              <a:rPr lang="en-US" dirty="0" err="1">
                <a:latin typeface="Comic Sans MS" pitchFamily="66" charset="0"/>
              </a:rPr>
              <a:t>Удвоената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оценката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от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изпита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по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български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език</a:t>
            </a:r>
            <a:r>
              <a:rPr lang="en-US" dirty="0">
                <a:latin typeface="Comic Sans MS" pitchFamily="66" charset="0"/>
              </a:rPr>
              <a:t> и </a:t>
            </a:r>
            <a:r>
              <a:rPr lang="en-US" dirty="0" err="1">
                <a:latin typeface="Comic Sans MS" pitchFamily="66" charset="0"/>
              </a:rPr>
              <a:t>литература</a:t>
            </a:r>
            <a:r>
              <a:rPr lang="en-US" dirty="0">
                <a:latin typeface="Comic Sans MS" pitchFamily="66" charset="0"/>
              </a:rPr>
              <a:t>  в </a:t>
            </a:r>
            <a:r>
              <a:rPr lang="en-US" dirty="0" err="1">
                <a:latin typeface="Comic Sans MS" pitchFamily="66" charset="0"/>
              </a:rPr>
              <a:t>точки</a:t>
            </a:r>
            <a:r>
              <a:rPr lang="en-US" dirty="0">
                <a:latin typeface="Comic Sans MS" pitchFamily="66" charset="0"/>
              </a:rPr>
              <a:t> (</a:t>
            </a:r>
            <a:r>
              <a:rPr lang="en-US" dirty="0" err="1">
                <a:latin typeface="Comic Sans MS" pitchFamily="66" charset="0"/>
              </a:rPr>
              <a:t>максимален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брой</a:t>
            </a:r>
            <a:r>
              <a:rPr lang="en-US" dirty="0">
                <a:latin typeface="Comic Sans MS" pitchFamily="66" charset="0"/>
              </a:rPr>
              <a:t> – 200 т</a:t>
            </a:r>
            <a:r>
              <a:rPr lang="en-US" dirty="0" smtClean="0">
                <a:latin typeface="Comic Sans MS" pitchFamily="66" charset="0"/>
              </a:rPr>
              <a:t>.);</a:t>
            </a:r>
            <a:endParaRPr lang="bg-BG" dirty="0" smtClean="0">
              <a:latin typeface="Comic Sans MS" pitchFamily="66" charset="0"/>
            </a:endParaRPr>
          </a:p>
          <a:p>
            <a:pPr marL="285750" indent="-285750">
              <a:buFont typeface="Wingdings" pitchFamily="2" charset="2"/>
              <a:buChar char="v"/>
            </a:pPr>
            <a:endParaRPr lang="bg-BG" dirty="0">
              <a:latin typeface="Comic Sans MS" pitchFamily="66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Удвоената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оценка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от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изпита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по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математика</a:t>
            </a:r>
            <a:r>
              <a:rPr lang="en-US" dirty="0">
                <a:latin typeface="Comic Sans MS" pitchFamily="66" charset="0"/>
              </a:rPr>
              <a:t> в </a:t>
            </a:r>
            <a:r>
              <a:rPr lang="en-US" dirty="0" err="1">
                <a:latin typeface="Comic Sans MS" pitchFamily="66" charset="0"/>
              </a:rPr>
              <a:t>точки</a:t>
            </a:r>
            <a:r>
              <a:rPr lang="en-US" dirty="0">
                <a:latin typeface="Comic Sans MS" pitchFamily="66" charset="0"/>
              </a:rPr>
              <a:t> (</a:t>
            </a:r>
            <a:r>
              <a:rPr lang="en-US" dirty="0" err="1">
                <a:latin typeface="Comic Sans MS" pitchFamily="66" charset="0"/>
              </a:rPr>
              <a:t>максимален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брой</a:t>
            </a:r>
            <a:r>
              <a:rPr lang="en-US" dirty="0">
                <a:latin typeface="Comic Sans MS" pitchFamily="66" charset="0"/>
              </a:rPr>
              <a:t> – 200 т.  ); </a:t>
            </a:r>
            <a:endParaRPr lang="bg-BG" dirty="0" smtClean="0">
              <a:latin typeface="Comic Sans MS" pitchFamily="66" charset="0"/>
            </a:endParaRPr>
          </a:p>
          <a:p>
            <a:endParaRPr lang="bg-BG" dirty="0">
              <a:latin typeface="Comic Sans MS" pitchFamily="66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Оценката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по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първи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чужд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език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от</a:t>
            </a:r>
            <a:r>
              <a:rPr lang="en-US" dirty="0">
                <a:latin typeface="Comic Sans MS" pitchFamily="66" charset="0"/>
              </a:rPr>
              <a:t> в </a:t>
            </a:r>
            <a:r>
              <a:rPr lang="en-US" dirty="0" err="1">
                <a:latin typeface="Comic Sans MS" pitchFamily="66" charset="0"/>
              </a:rPr>
              <a:t>точки</a:t>
            </a:r>
            <a:r>
              <a:rPr lang="en-US" dirty="0">
                <a:latin typeface="Comic Sans MS" pitchFamily="66" charset="0"/>
              </a:rPr>
              <a:t> (</a:t>
            </a:r>
            <a:r>
              <a:rPr lang="en-US" dirty="0" err="1">
                <a:latin typeface="Comic Sans MS" pitchFamily="66" charset="0"/>
              </a:rPr>
              <a:t>максимален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брой</a:t>
            </a:r>
            <a:r>
              <a:rPr lang="en-US" dirty="0">
                <a:latin typeface="Comic Sans MS" pitchFamily="66" charset="0"/>
              </a:rPr>
              <a:t> – 50 т</a:t>
            </a:r>
            <a:r>
              <a:rPr lang="en-US" dirty="0" smtClean="0">
                <a:latin typeface="Comic Sans MS" pitchFamily="66" charset="0"/>
              </a:rPr>
              <a:t>.);</a:t>
            </a:r>
            <a:endParaRPr lang="bg-BG" dirty="0" smtClean="0">
              <a:latin typeface="Comic Sans MS" pitchFamily="66" charset="0"/>
            </a:endParaRPr>
          </a:p>
          <a:p>
            <a:r>
              <a:rPr lang="en-US" dirty="0" smtClean="0">
                <a:latin typeface="Comic Sans MS" pitchFamily="66" charset="0"/>
              </a:rPr>
              <a:t> </a:t>
            </a:r>
            <a:endParaRPr lang="bg-BG" dirty="0">
              <a:latin typeface="Comic Sans MS" pitchFamily="66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Оценката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по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география</a:t>
            </a:r>
            <a:r>
              <a:rPr lang="en-US" dirty="0">
                <a:latin typeface="Comic Sans MS" pitchFamily="66" charset="0"/>
              </a:rPr>
              <a:t> в </a:t>
            </a:r>
            <a:r>
              <a:rPr lang="en-US" dirty="0" err="1">
                <a:latin typeface="Comic Sans MS" pitchFamily="66" charset="0"/>
              </a:rPr>
              <a:t>точки</a:t>
            </a:r>
            <a:r>
              <a:rPr lang="en-US" dirty="0">
                <a:latin typeface="Comic Sans MS" pitchFamily="66" charset="0"/>
              </a:rPr>
              <a:t> (</a:t>
            </a:r>
            <a:r>
              <a:rPr lang="en-US" dirty="0" err="1">
                <a:latin typeface="Comic Sans MS" pitchFamily="66" charset="0"/>
              </a:rPr>
              <a:t>максимален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брой</a:t>
            </a:r>
            <a:r>
              <a:rPr lang="en-US" dirty="0">
                <a:latin typeface="Comic Sans MS" pitchFamily="66" charset="0"/>
              </a:rPr>
              <a:t> – 50 т</a:t>
            </a:r>
            <a:r>
              <a:rPr lang="en-US" dirty="0" smtClean="0">
                <a:latin typeface="Comic Sans MS" pitchFamily="66" charset="0"/>
              </a:rPr>
              <a:t>.)</a:t>
            </a:r>
            <a:r>
              <a:rPr lang="bg-BG" dirty="0" smtClean="0">
                <a:latin typeface="Comic Sans MS" pitchFamily="66" charset="0"/>
              </a:rPr>
              <a:t>.</a:t>
            </a:r>
          </a:p>
          <a:p>
            <a:endParaRPr lang="bg-BG" dirty="0">
              <a:latin typeface="Comic Sans MS" pitchFamily="66" charset="0"/>
            </a:endParaRPr>
          </a:p>
          <a:p>
            <a:endParaRPr lang="bg-BG" b="1" dirty="0">
              <a:solidFill>
                <a:srgbClr val="0070C0"/>
              </a:solidFill>
              <a:latin typeface="Segoe Print" pitchFamily="2" charset="0"/>
            </a:endParaRPr>
          </a:p>
        </p:txBody>
      </p:sp>
      <p:sp>
        <p:nvSpPr>
          <p:cNvPr id="3" name="Правоъгълник 2"/>
          <p:cNvSpPr/>
          <p:nvPr/>
        </p:nvSpPr>
        <p:spPr>
          <a:xfrm>
            <a:off x="4607516" y="4221088"/>
            <a:ext cx="451171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0070C0"/>
                </a:solidFill>
                <a:latin typeface="Segoe Print" pitchFamily="2" charset="0"/>
              </a:rPr>
              <a:t>Скала</a:t>
            </a:r>
            <a:r>
              <a:rPr lang="en-US" sz="2000" b="1" dirty="0">
                <a:solidFill>
                  <a:srgbClr val="0070C0"/>
                </a:solidFill>
                <a:latin typeface="Segoe Print" pitchFamily="2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Segoe Print" pitchFamily="2" charset="0"/>
              </a:rPr>
              <a:t>за</a:t>
            </a:r>
            <a:r>
              <a:rPr lang="en-US" sz="2000" b="1" dirty="0">
                <a:solidFill>
                  <a:srgbClr val="0070C0"/>
                </a:solidFill>
                <a:latin typeface="Segoe Print" pitchFamily="2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Segoe Print" pitchFamily="2" charset="0"/>
              </a:rPr>
              <a:t>превръщане</a:t>
            </a:r>
            <a:r>
              <a:rPr lang="en-US" sz="2000" b="1" dirty="0">
                <a:solidFill>
                  <a:srgbClr val="0070C0"/>
                </a:solidFill>
                <a:latin typeface="Segoe Print" pitchFamily="2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Segoe Print" pitchFamily="2" charset="0"/>
              </a:rPr>
              <a:t>на</a:t>
            </a:r>
            <a:r>
              <a:rPr lang="en-US" sz="2000" b="1" dirty="0">
                <a:solidFill>
                  <a:srgbClr val="0070C0"/>
                </a:solidFill>
                <a:latin typeface="Segoe Print" pitchFamily="2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Segoe Print" pitchFamily="2" charset="0"/>
              </a:rPr>
              <a:t>оценките</a:t>
            </a:r>
            <a:r>
              <a:rPr lang="en-US" sz="2000" b="1" dirty="0">
                <a:solidFill>
                  <a:srgbClr val="0070C0"/>
                </a:solidFill>
                <a:latin typeface="Segoe Print" pitchFamily="2" charset="0"/>
              </a:rPr>
              <a:t> в </a:t>
            </a:r>
            <a:r>
              <a:rPr lang="en-US" sz="2000" b="1" dirty="0" err="1">
                <a:solidFill>
                  <a:srgbClr val="0070C0"/>
                </a:solidFill>
                <a:latin typeface="Segoe Print" pitchFamily="2" charset="0"/>
              </a:rPr>
              <a:t>точки</a:t>
            </a:r>
            <a:r>
              <a:rPr lang="en-US" sz="2000" b="1" dirty="0" smtClean="0">
                <a:solidFill>
                  <a:srgbClr val="0070C0"/>
                </a:solidFill>
                <a:latin typeface="Segoe Print" pitchFamily="2" charset="0"/>
              </a:rPr>
              <a:t>:</a:t>
            </a:r>
            <a:endParaRPr lang="bg-BG" sz="2000" b="1" dirty="0" smtClean="0">
              <a:solidFill>
                <a:srgbClr val="0070C0"/>
              </a:solidFill>
              <a:latin typeface="Segoe Print" pitchFamily="2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err="1" smtClean="0">
                <a:solidFill>
                  <a:srgbClr val="C00000"/>
                </a:solidFill>
              </a:rPr>
              <a:t>Отличен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>
                <a:solidFill>
                  <a:srgbClr val="C00000"/>
                </a:solidFill>
              </a:rPr>
              <a:t>6</a:t>
            </a:r>
            <a:r>
              <a:rPr lang="en-US" sz="2000" dirty="0"/>
              <a:t> </a:t>
            </a:r>
            <a:r>
              <a:rPr lang="en-US" sz="2000" dirty="0" err="1"/>
              <a:t>се</a:t>
            </a:r>
            <a:r>
              <a:rPr lang="en-US" sz="2000" dirty="0"/>
              <a:t> </a:t>
            </a:r>
            <a:r>
              <a:rPr lang="en-US" sz="2000" dirty="0" err="1"/>
              <a:t>приравнява</a:t>
            </a:r>
            <a:r>
              <a:rPr lang="en-US" sz="2000" dirty="0"/>
              <a:t> </a:t>
            </a:r>
            <a:r>
              <a:rPr lang="en-US" sz="2000" dirty="0" err="1"/>
              <a:t>на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C00000"/>
                </a:solidFill>
              </a:rPr>
              <a:t>50 </a:t>
            </a:r>
            <a:r>
              <a:rPr lang="en-US" sz="2000" dirty="0" err="1" smtClean="0">
                <a:solidFill>
                  <a:srgbClr val="C00000"/>
                </a:solidFill>
              </a:rPr>
              <a:t>точки</a:t>
            </a:r>
            <a:r>
              <a:rPr lang="en-US" sz="2000" dirty="0" smtClean="0"/>
              <a:t>;</a:t>
            </a:r>
            <a:endParaRPr lang="bg-BG" sz="20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err="1" smtClean="0">
                <a:solidFill>
                  <a:srgbClr val="C00000"/>
                </a:solidFill>
              </a:rPr>
              <a:t>Много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добър</a:t>
            </a:r>
            <a:r>
              <a:rPr lang="en-US" sz="2000" dirty="0">
                <a:solidFill>
                  <a:srgbClr val="C00000"/>
                </a:solidFill>
              </a:rPr>
              <a:t> 5 </a:t>
            </a:r>
            <a:r>
              <a:rPr lang="en-US" sz="2000" dirty="0" err="1"/>
              <a:t>се</a:t>
            </a:r>
            <a:r>
              <a:rPr lang="en-US" sz="2000" dirty="0"/>
              <a:t> </a:t>
            </a:r>
            <a:r>
              <a:rPr lang="en-US" sz="2000" dirty="0" err="1"/>
              <a:t>приравнява</a:t>
            </a:r>
            <a:r>
              <a:rPr lang="en-US" sz="2000" dirty="0"/>
              <a:t> </a:t>
            </a:r>
            <a:r>
              <a:rPr lang="en-US" sz="2000" dirty="0" err="1"/>
              <a:t>на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C00000"/>
                </a:solidFill>
              </a:rPr>
              <a:t>39 </a:t>
            </a:r>
            <a:r>
              <a:rPr lang="en-US" sz="2000" dirty="0" err="1" smtClean="0">
                <a:solidFill>
                  <a:srgbClr val="C00000"/>
                </a:solidFill>
              </a:rPr>
              <a:t>точки</a:t>
            </a:r>
            <a:r>
              <a:rPr lang="en-US" sz="2000" dirty="0" smtClean="0"/>
              <a:t>;</a:t>
            </a:r>
            <a:endParaRPr lang="bg-BG" sz="20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err="1" smtClean="0">
                <a:solidFill>
                  <a:srgbClr val="C00000"/>
                </a:solidFill>
              </a:rPr>
              <a:t>Добър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>
                <a:solidFill>
                  <a:srgbClr val="C00000"/>
                </a:solidFill>
              </a:rPr>
              <a:t>4</a:t>
            </a:r>
            <a:r>
              <a:rPr lang="en-US" sz="2000" dirty="0"/>
              <a:t> </a:t>
            </a:r>
            <a:r>
              <a:rPr lang="en-US" sz="2000" dirty="0" err="1"/>
              <a:t>се</a:t>
            </a:r>
            <a:r>
              <a:rPr lang="en-US" sz="2000" dirty="0"/>
              <a:t> </a:t>
            </a:r>
            <a:r>
              <a:rPr lang="en-US" sz="2000" dirty="0" err="1"/>
              <a:t>приравнява</a:t>
            </a:r>
            <a:r>
              <a:rPr lang="en-US" sz="2000" dirty="0"/>
              <a:t> </a:t>
            </a:r>
            <a:r>
              <a:rPr lang="en-US" sz="2000" dirty="0" err="1"/>
              <a:t>на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C00000"/>
                </a:solidFill>
              </a:rPr>
              <a:t>26 </a:t>
            </a:r>
            <a:r>
              <a:rPr lang="en-US" sz="2000" dirty="0" err="1" smtClean="0">
                <a:solidFill>
                  <a:srgbClr val="C00000"/>
                </a:solidFill>
              </a:rPr>
              <a:t>точки</a:t>
            </a:r>
            <a:r>
              <a:rPr lang="en-US" sz="2000" dirty="0" smtClean="0"/>
              <a:t>;</a:t>
            </a:r>
            <a:endParaRPr lang="bg-BG" sz="20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err="1" smtClean="0">
                <a:solidFill>
                  <a:srgbClr val="C00000"/>
                </a:solidFill>
              </a:rPr>
              <a:t>Среден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>
                <a:solidFill>
                  <a:srgbClr val="C00000"/>
                </a:solidFill>
              </a:rPr>
              <a:t>3 </a:t>
            </a:r>
            <a:r>
              <a:rPr lang="en-US" sz="2000" dirty="0" err="1"/>
              <a:t>се</a:t>
            </a:r>
            <a:r>
              <a:rPr lang="en-US" sz="2000" dirty="0"/>
              <a:t> </a:t>
            </a:r>
            <a:r>
              <a:rPr lang="en-US" sz="2000" dirty="0" err="1"/>
              <a:t>приравнява</a:t>
            </a:r>
            <a:r>
              <a:rPr lang="en-US" sz="2000" dirty="0"/>
              <a:t> </a:t>
            </a:r>
            <a:r>
              <a:rPr lang="en-US" sz="2000" dirty="0" err="1"/>
              <a:t>на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C00000"/>
                </a:solidFill>
              </a:rPr>
              <a:t>15 </a:t>
            </a:r>
            <a:r>
              <a:rPr lang="en-US" sz="2000" dirty="0" err="1">
                <a:solidFill>
                  <a:srgbClr val="C00000"/>
                </a:solidFill>
              </a:rPr>
              <a:t>точки</a:t>
            </a:r>
            <a:r>
              <a:rPr lang="en-US" sz="2000" dirty="0"/>
              <a:t>.</a:t>
            </a:r>
            <a:endParaRPr lang="bg-BG" sz="2000" dirty="0"/>
          </a:p>
        </p:txBody>
      </p:sp>
    </p:spTree>
    <p:extLst>
      <p:ext uri="{BB962C8B-B14F-4D97-AF65-F5344CB8AC3E}">
        <p14:creationId xmlns:p14="http://schemas.microsoft.com/office/powerpoint/2010/main" xmlns="" val="75085819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75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 tmFilter="0,0; .5, 1; 1, 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&amp;Rcy;&amp;iecy;&amp;zcy;&amp;ucy;&amp;lcy;&amp;tcy;&amp;acy;&amp;tcy; &amp;scy; &amp;icy;&amp;zcy;&amp;ocy;&amp;bcy;&amp;rcy;&amp;acy;&amp;zhcy;&amp;iecy;&amp;ncy;&amp;icy;&amp;iecy; &amp;zcy;&amp;acy; &amp;rcy;&amp;acy;&amp;mcy;&amp;kcy;&amp;icy; &amp;zcy;&amp;acy; &amp;pcy;&amp;rcy;&amp;iecy;&amp;zcy;&amp;iecy;&amp;ncy;&amp;tcy;&amp;acy;&amp;tscy;&amp;icy;&amp;icy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2614"/>
            <a:ext cx="9144000" cy="6825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67958785"/>
              </p:ext>
            </p:extLst>
          </p:nvPr>
        </p:nvGraphicFramePr>
        <p:xfrm>
          <a:off x="323528" y="332656"/>
          <a:ext cx="8424936" cy="6192689"/>
        </p:xfrm>
        <a:graphic>
          <a:graphicData uri="http://schemas.openxmlformats.org/drawingml/2006/table">
            <a:tbl>
              <a:tblPr firstRow="1" bandRow="1"/>
              <a:tblGrid>
                <a:gridCol w="2106234"/>
                <a:gridCol w="2106234"/>
                <a:gridCol w="2106234"/>
                <a:gridCol w="2106234"/>
              </a:tblGrid>
              <a:tr h="708609">
                <a:tc gridSpan="4">
                  <a:txBody>
                    <a:bodyPr/>
                    <a:lstStyle/>
                    <a:p>
                      <a:pPr algn="ctr"/>
                      <a:endParaRPr lang="bg-BG" dirty="0" smtClean="0">
                        <a:solidFill>
                          <a:srgbClr val="FF0000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bg-BG" dirty="0" smtClean="0">
                          <a:solidFill>
                            <a:srgbClr val="FF0000"/>
                          </a:solidFill>
                          <a:latin typeface="Comic Sans MS" pitchFamily="66" charset="0"/>
                        </a:rPr>
                        <a:t>КЛАСИРАНЕ И ЗАПИСВАНЕ</a:t>
                      </a:r>
                      <a:endParaRPr lang="bg-BG" dirty="0">
                        <a:solidFill>
                          <a:srgbClr val="FF0000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bg-BG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bg-BG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</a:tr>
              <a:tr h="936104">
                <a:tc>
                  <a:txBody>
                    <a:bodyPr/>
                    <a:lstStyle/>
                    <a:p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00FF"/>
                          </a:solidFill>
                          <a:latin typeface="Segoe Print" pitchFamily="2" charset="0"/>
                        </a:rPr>
                        <a:t>I</a:t>
                      </a:r>
                      <a:endParaRPr lang="bg-BG" sz="2400" b="1" dirty="0" smtClean="0">
                        <a:solidFill>
                          <a:srgbClr val="0000FF"/>
                        </a:solidFill>
                        <a:latin typeface="Segoe Print" pitchFamily="2" charset="0"/>
                      </a:endParaRPr>
                    </a:p>
                    <a:p>
                      <a:pPr algn="ctr"/>
                      <a:r>
                        <a:rPr lang="bg-BG" dirty="0" smtClean="0">
                          <a:solidFill>
                            <a:srgbClr val="0000FF"/>
                          </a:solidFill>
                          <a:latin typeface="Segoe Print" pitchFamily="2" charset="0"/>
                        </a:rPr>
                        <a:t>класиране</a:t>
                      </a:r>
                      <a:endParaRPr lang="bg-BG" dirty="0">
                        <a:solidFill>
                          <a:srgbClr val="0000FF"/>
                        </a:solidFill>
                        <a:latin typeface="Segoe Print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00FF"/>
                          </a:solidFill>
                          <a:latin typeface="Segoe Print" pitchFamily="2" charset="0"/>
                        </a:rPr>
                        <a:t>II</a:t>
                      </a:r>
                      <a:endParaRPr lang="bg-BG" sz="2400" b="1" dirty="0" smtClean="0">
                        <a:solidFill>
                          <a:srgbClr val="0000FF"/>
                        </a:solidFill>
                        <a:latin typeface="Segoe Print" pitchFamily="2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dirty="0" smtClean="0">
                          <a:solidFill>
                            <a:srgbClr val="0000FF"/>
                          </a:solidFill>
                          <a:latin typeface="Segoe Print" pitchFamily="2" charset="0"/>
                        </a:rPr>
                        <a:t>класиране</a:t>
                      </a:r>
                    </a:p>
                    <a:p>
                      <a:pPr algn="ctr"/>
                      <a:endParaRPr lang="bg-BG" dirty="0">
                        <a:solidFill>
                          <a:srgbClr val="0000FF"/>
                        </a:solidFill>
                        <a:latin typeface="Segoe Print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00FF"/>
                          </a:solidFill>
                          <a:latin typeface="Segoe Print" pitchFamily="2" charset="0"/>
                        </a:rPr>
                        <a:t>III</a:t>
                      </a:r>
                      <a:endParaRPr lang="bg-BG" sz="2400" b="1" dirty="0" smtClean="0">
                        <a:solidFill>
                          <a:srgbClr val="0000FF"/>
                        </a:solidFill>
                        <a:latin typeface="Segoe Print" pitchFamily="2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dirty="0" smtClean="0">
                          <a:solidFill>
                            <a:srgbClr val="0000FF"/>
                          </a:solidFill>
                          <a:latin typeface="Segoe Print" pitchFamily="2" charset="0"/>
                        </a:rPr>
                        <a:t>класиране</a:t>
                      </a:r>
                    </a:p>
                    <a:p>
                      <a:pPr algn="ctr"/>
                      <a:endParaRPr lang="bg-BG" dirty="0">
                        <a:solidFill>
                          <a:srgbClr val="0000FF"/>
                        </a:solidFill>
                        <a:latin typeface="Segoe Print" pitchFamily="2" charset="0"/>
                      </a:endParaRPr>
                    </a:p>
                  </a:txBody>
                  <a:tcPr/>
                </a:tc>
              </a:tr>
              <a:tr h="763570">
                <a:tc>
                  <a:txBody>
                    <a:bodyPr/>
                    <a:lstStyle/>
                    <a:p>
                      <a:r>
                        <a:rPr lang="bg-BG" dirty="0" smtClean="0">
                          <a:latin typeface="Comic Sans MS" pitchFamily="66" charset="0"/>
                          <a:cs typeface="Times New Roman" pitchFamily="18" charset="0"/>
                        </a:rPr>
                        <a:t>Подаване на документи</a:t>
                      </a:r>
                      <a:endParaRPr lang="bg-BG" dirty="0">
                        <a:latin typeface="Comic Sans MS" pitchFamily="66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0" lang="bg-BG" sz="1800" b="1" i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kumimoji="0" lang="bg-BG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03</a:t>
                      </a:r>
                      <a:r>
                        <a:rPr kumimoji="0" lang="en-US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kumimoji="0" lang="bg-BG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07</a:t>
                      </a:r>
                      <a:r>
                        <a:rPr kumimoji="0" lang="en-US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.VII.2020г.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0" lang="bg-BG" sz="1800" b="1" i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kumimoji="0" lang="bg-BG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</a:t>
                      </a:r>
                      <a:r>
                        <a:rPr kumimoji="0" lang="bg-BG" sz="1800" b="1" i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16</a:t>
                      </a:r>
                      <a:r>
                        <a:rPr kumimoji="0" lang="en-US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.VII.2020г.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0" lang="bg-BG" sz="1800" b="1" i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kumimoji="0" lang="bg-BG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r>
                        <a:rPr kumimoji="0" lang="en-US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kumimoji="0" lang="bg-BG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  <a:r>
                        <a:rPr kumimoji="0" lang="en-US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.VII.2020г.</a:t>
                      </a:r>
                      <a:endParaRPr lang="bg-BG" dirty="0"/>
                    </a:p>
                  </a:txBody>
                  <a:tcPr/>
                </a:tc>
              </a:tr>
              <a:tr h="763570">
                <a:tc>
                  <a:txBody>
                    <a:bodyPr/>
                    <a:lstStyle/>
                    <a:p>
                      <a:r>
                        <a:rPr lang="bg-BG" dirty="0" smtClean="0">
                          <a:latin typeface="Comic Sans MS" pitchFamily="66" charset="0"/>
                        </a:rPr>
                        <a:t>Обявяване на резултати</a:t>
                      </a:r>
                      <a:endParaRPr lang="bg-BG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0" lang="bg-BG" sz="1800" b="1" i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kumimoji="0" lang="bg-BG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</a:t>
                      </a:r>
                      <a:r>
                        <a:rPr kumimoji="0" lang="en-US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  13.VII.2020г.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0" lang="bg-BG" sz="1800" b="1" i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kumimoji="0" lang="bg-BG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</a:t>
                      </a:r>
                      <a:r>
                        <a:rPr kumimoji="0" lang="en-US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  </a:t>
                      </a:r>
                      <a:r>
                        <a:rPr kumimoji="0" lang="bg-BG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r>
                        <a:rPr kumimoji="0" lang="en-US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.VII.2020г.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0" lang="bg-BG" sz="1800" b="1" i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kumimoji="0" lang="bg-BG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29</a:t>
                      </a:r>
                      <a:r>
                        <a:rPr kumimoji="0" lang="en-US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.VII.2020г.</a:t>
                      </a:r>
                      <a:endParaRPr lang="bg-BG" dirty="0"/>
                    </a:p>
                  </a:txBody>
                  <a:tcPr/>
                </a:tc>
              </a:tr>
              <a:tr h="635372">
                <a:tc>
                  <a:txBody>
                    <a:bodyPr/>
                    <a:lstStyle/>
                    <a:p>
                      <a:r>
                        <a:rPr lang="bg-BG" dirty="0" smtClean="0">
                          <a:latin typeface="Comic Sans MS" pitchFamily="66" charset="0"/>
                        </a:rPr>
                        <a:t>Записване</a:t>
                      </a:r>
                      <a:endParaRPr lang="bg-BG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bg-BG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</a:t>
                      </a:r>
                      <a:r>
                        <a:rPr kumimoji="0" lang="en-US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  16.VII.2020г.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bg-BG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</a:t>
                      </a:r>
                      <a:r>
                        <a:rPr kumimoji="0" lang="en-US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  </a:t>
                      </a:r>
                      <a:r>
                        <a:rPr kumimoji="0" lang="bg-BG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</a:t>
                      </a:r>
                      <a:r>
                        <a:rPr kumimoji="0" lang="en-US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.VII.2020г.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bg-BG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r>
                        <a:rPr kumimoji="0" lang="en-US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.VII.2020г.</a:t>
                      </a:r>
                      <a:endParaRPr lang="bg-BG" dirty="0"/>
                    </a:p>
                  </a:txBody>
                  <a:tcPr/>
                </a:tc>
              </a:tr>
              <a:tr h="852688">
                <a:tc>
                  <a:txBody>
                    <a:bodyPr/>
                    <a:lstStyle/>
                    <a:p>
                      <a:r>
                        <a:rPr lang="bg-BG" dirty="0" smtClean="0">
                          <a:latin typeface="Comic Sans MS" pitchFamily="66" charset="0"/>
                        </a:rPr>
                        <a:t>Обявяване на свободни места</a:t>
                      </a:r>
                      <a:endParaRPr lang="bg-BG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0" lang="bg-BG" sz="1800" b="1" i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kumimoji="0" lang="en-US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--------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0" lang="bg-BG" sz="1800" b="1" i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kumimoji="0" lang="bg-BG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</a:t>
                      </a:r>
                      <a:r>
                        <a:rPr kumimoji="0" lang="en-US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.VII.2020г.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</a:t>
                      </a:r>
                      <a:r>
                        <a:rPr lang="bg-BG" sz="1800" b="1" i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bg-BG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03</a:t>
                      </a:r>
                      <a:r>
                        <a:rPr lang="en-US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.VIII.2020г.</a:t>
                      </a:r>
                      <a:endParaRPr lang="bg-BG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</a:tr>
              <a:tr h="1307552">
                <a:tc>
                  <a:txBody>
                    <a:bodyPr/>
                    <a:lstStyle/>
                    <a:p>
                      <a:r>
                        <a:rPr kumimoji="0" lang="bg-BG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+mn-ea"/>
                          <a:cs typeface="+mn-cs"/>
                        </a:rPr>
                        <a:t>Попълване на </a:t>
                      </a:r>
                      <a:r>
                        <a:rPr kumimoji="0" lang="bg-BG" sz="18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+mn-ea"/>
                          <a:cs typeface="+mn-cs"/>
                        </a:rPr>
                        <a:t>незаетиете</a:t>
                      </a:r>
                      <a:r>
                        <a:rPr kumimoji="0" lang="bg-BG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+mn-ea"/>
                          <a:cs typeface="+mn-cs"/>
                        </a:rPr>
                        <a:t> места след трети етап на класиране и записване</a:t>
                      </a:r>
                      <a:endParaRPr lang="bg-BG" b="0" i="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0" lang="bg-BG" sz="1800" b="1" i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kumimoji="0" lang="en-US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--------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0" lang="bg-BG" sz="1800" b="1" i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kumimoji="0" lang="en-US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--------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bg-BG" sz="1800" b="1" i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</a:t>
                      </a:r>
                      <a:r>
                        <a:rPr lang="bg-BG" sz="1800" b="1" i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i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en-US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.I</a:t>
                      </a:r>
                      <a:r>
                        <a:rPr lang="bg-BG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Х</a:t>
                      </a:r>
                      <a:r>
                        <a:rPr lang="en-US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.2020г.</a:t>
                      </a:r>
                      <a:endParaRPr lang="bg-BG" sz="11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265022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3540937" y="235166"/>
            <a:ext cx="5580112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 err="1">
                <a:solidFill>
                  <a:srgbClr val="FF0000"/>
                </a:solidFill>
                <a:latin typeface="Segoe Print" pitchFamily="2" charset="0"/>
              </a:rPr>
              <a:t>Необходими</a:t>
            </a:r>
            <a:r>
              <a:rPr lang="en-US" sz="2400" b="1" u="sng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Segoe Print" pitchFamily="2" charset="0"/>
              </a:rPr>
              <a:t>документи</a:t>
            </a:r>
            <a:r>
              <a:rPr lang="en-US" sz="2400" b="1" u="sng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Segoe Print" pitchFamily="2" charset="0"/>
              </a:rPr>
              <a:t>за</a:t>
            </a:r>
            <a:r>
              <a:rPr lang="en-US" sz="2400" b="1" u="sng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Segoe Print" pitchFamily="2" charset="0"/>
              </a:rPr>
              <a:t>записване</a:t>
            </a:r>
            <a:r>
              <a:rPr lang="en-US" sz="2400" b="1" u="sng" dirty="0">
                <a:solidFill>
                  <a:srgbClr val="FF0000"/>
                </a:solidFill>
                <a:latin typeface="Segoe Print" pitchFamily="2" charset="0"/>
              </a:rPr>
              <a:t> в </a:t>
            </a:r>
            <a:r>
              <a:rPr lang="en-US" sz="2400" b="1" u="sng" dirty="0" err="1">
                <a:solidFill>
                  <a:srgbClr val="FF0000"/>
                </a:solidFill>
                <a:latin typeface="Segoe Print" pitchFamily="2" charset="0"/>
              </a:rPr>
              <a:t>училище</a:t>
            </a:r>
            <a:r>
              <a:rPr lang="en-US" sz="2400" b="1" u="sng" dirty="0" smtClean="0">
                <a:solidFill>
                  <a:srgbClr val="FF0000"/>
                </a:solidFill>
                <a:latin typeface="Segoe Print" pitchFamily="2" charset="0"/>
              </a:rPr>
              <a:t>:</a:t>
            </a:r>
            <a:endParaRPr lang="bg-BG" sz="2400" b="1" u="sng" dirty="0" smtClean="0">
              <a:solidFill>
                <a:srgbClr val="FF0000"/>
              </a:solidFill>
              <a:latin typeface="Segoe Print" pitchFamily="2" charset="0"/>
            </a:endParaRPr>
          </a:p>
          <a:p>
            <a:pPr algn="ctr"/>
            <a:endParaRPr lang="bg-BG" sz="2400" dirty="0">
              <a:solidFill>
                <a:srgbClr val="FF0000"/>
              </a:solidFill>
              <a:latin typeface="Segoe Print" pitchFamily="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200" b="1" dirty="0" err="1" smtClean="0">
                <a:latin typeface="Segoe Print" pitchFamily="2" charset="0"/>
              </a:rPr>
              <a:t>Свидетелство</a:t>
            </a:r>
            <a:r>
              <a:rPr lang="en-US" sz="2200" b="1" dirty="0" smtClean="0">
                <a:latin typeface="Segoe Print" pitchFamily="2" charset="0"/>
              </a:rPr>
              <a:t> </a:t>
            </a:r>
            <a:r>
              <a:rPr lang="en-US" sz="2200" b="1" dirty="0" err="1">
                <a:latin typeface="Segoe Print" pitchFamily="2" charset="0"/>
              </a:rPr>
              <a:t>за</a:t>
            </a:r>
            <a:r>
              <a:rPr lang="en-US" sz="2200" b="1" dirty="0">
                <a:latin typeface="Segoe Print" pitchFamily="2" charset="0"/>
              </a:rPr>
              <a:t> </a:t>
            </a:r>
            <a:r>
              <a:rPr lang="en-US" sz="2200" b="1" dirty="0" err="1">
                <a:latin typeface="Segoe Print" pitchFamily="2" charset="0"/>
              </a:rPr>
              <a:t>завършено</a:t>
            </a:r>
            <a:r>
              <a:rPr lang="en-US" sz="2200" b="1" dirty="0">
                <a:latin typeface="Segoe Print" pitchFamily="2" charset="0"/>
              </a:rPr>
              <a:t> </a:t>
            </a:r>
            <a:r>
              <a:rPr lang="en-US" sz="2200" b="1" dirty="0" err="1">
                <a:latin typeface="Segoe Print" pitchFamily="2" charset="0"/>
              </a:rPr>
              <a:t>основно</a:t>
            </a:r>
            <a:r>
              <a:rPr lang="en-US" sz="2200" b="1" dirty="0">
                <a:latin typeface="Segoe Print" pitchFamily="2" charset="0"/>
              </a:rPr>
              <a:t> </a:t>
            </a:r>
            <a:r>
              <a:rPr lang="en-US" sz="2200" b="1" dirty="0" err="1" smtClean="0">
                <a:latin typeface="Segoe Print" pitchFamily="2" charset="0"/>
              </a:rPr>
              <a:t>образование</a:t>
            </a:r>
            <a:r>
              <a:rPr lang="bg-BG" sz="2200" b="1" dirty="0" smtClean="0">
                <a:latin typeface="Segoe Print" pitchFamily="2" charset="0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endParaRPr lang="bg-BG" sz="2200" b="1" dirty="0" smtClean="0">
              <a:latin typeface="Segoe Print" pitchFamily="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200" b="1" dirty="0" err="1" smtClean="0">
                <a:latin typeface="Segoe Print" pitchFamily="2" charset="0"/>
              </a:rPr>
              <a:t>Оригинал</a:t>
            </a:r>
            <a:r>
              <a:rPr lang="en-US" sz="2200" b="1" dirty="0" smtClean="0">
                <a:latin typeface="Segoe Print" pitchFamily="2" charset="0"/>
              </a:rPr>
              <a:t> </a:t>
            </a:r>
            <a:r>
              <a:rPr lang="en-US" sz="2200" b="1" dirty="0" err="1">
                <a:latin typeface="Segoe Print" pitchFamily="2" charset="0"/>
              </a:rPr>
              <a:t>на</a:t>
            </a:r>
            <a:r>
              <a:rPr lang="en-US" sz="2200" b="1" dirty="0">
                <a:latin typeface="Segoe Print" pitchFamily="2" charset="0"/>
              </a:rPr>
              <a:t> </a:t>
            </a:r>
            <a:r>
              <a:rPr lang="en-US" sz="2200" b="1" dirty="0" err="1">
                <a:latin typeface="Segoe Print" pitchFamily="2" charset="0"/>
              </a:rPr>
              <a:t>медицинско</a:t>
            </a:r>
            <a:r>
              <a:rPr lang="en-US" sz="2200" b="1" dirty="0">
                <a:latin typeface="Segoe Print" pitchFamily="2" charset="0"/>
              </a:rPr>
              <a:t> </a:t>
            </a:r>
            <a:r>
              <a:rPr lang="en-US" sz="2200" b="1" dirty="0" err="1">
                <a:latin typeface="Segoe Print" pitchFamily="2" charset="0"/>
              </a:rPr>
              <a:t>свидетелство</a:t>
            </a:r>
            <a:r>
              <a:rPr lang="en-US" sz="2200" b="1" dirty="0">
                <a:latin typeface="Segoe Print" pitchFamily="2" charset="0"/>
              </a:rPr>
              <a:t>, </a:t>
            </a:r>
            <a:r>
              <a:rPr lang="en-US" sz="2200" b="1" dirty="0" err="1">
                <a:latin typeface="Segoe Print" pitchFamily="2" charset="0"/>
              </a:rPr>
              <a:t>издадено</a:t>
            </a:r>
            <a:r>
              <a:rPr lang="en-US" sz="2200" b="1" dirty="0">
                <a:latin typeface="Segoe Print" pitchFamily="2" charset="0"/>
              </a:rPr>
              <a:t> </a:t>
            </a:r>
            <a:r>
              <a:rPr lang="en-US" sz="2200" b="1" dirty="0" err="1">
                <a:latin typeface="Segoe Print" pitchFamily="2" charset="0"/>
              </a:rPr>
              <a:t>от</a:t>
            </a:r>
            <a:r>
              <a:rPr lang="en-US" sz="2200" b="1" dirty="0">
                <a:latin typeface="Segoe Print" pitchFamily="2" charset="0"/>
              </a:rPr>
              <a:t> </a:t>
            </a:r>
            <a:r>
              <a:rPr lang="en-US" sz="2200" b="1" dirty="0" err="1">
                <a:latin typeface="Segoe Print" pitchFamily="2" charset="0"/>
              </a:rPr>
              <a:t>лекуващ</a:t>
            </a:r>
            <a:r>
              <a:rPr lang="en-US" sz="2200" b="1" dirty="0">
                <a:latin typeface="Segoe Print" pitchFamily="2" charset="0"/>
              </a:rPr>
              <a:t> </a:t>
            </a:r>
            <a:r>
              <a:rPr lang="en-US" sz="2200" b="1" dirty="0" err="1">
                <a:latin typeface="Segoe Print" pitchFamily="2" charset="0"/>
              </a:rPr>
              <a:t>лекар</a:t>
            </a:r>
            <a:r>
              <a:rPr lang="en-US" sz="2200" b="1" dirty="0">
                <a:latin typeface="Segoe Print" pitchFamily="2" charset="0"/>
              </a:rPr>
              <a:t>, </a:t>
            </a:r>
            <a:r>
              <a:rPr lang="en-US" sz="2200" b="1" dirty="0" err="1">
                <a:latin typeface="Segoe Print" pitchFamily="2" charset="0"/>
              </a:rPr>
              <a:t>удостоверяващо</a:t>
            </a:r>
            <a:r>
              <a:rPr lang="en-US" sz="2200" b="1" dirty="0">
                <a:latin typeface="Segoe Print" pitchFamily="2" charset="0"/>
              </a:rPr>
              <a:t>, </a:t>
            </a:r>
            <a:r>
              <a:rPr lang="en-US" sz="2200" b="1" dirty="0" err="1">
                <a:latin typeface="Segoe Print" pitchFamily="2" charset="0"/>
              </a:rPr>
              <a:t>че</a:t>
            </a:r>
            <a:r>
              <a:rPr lang="en-US" sz="2200" b="1" dirty="0">
                <a:latin typeface="Segoe Print" pitchFamily="2" charset="0"/>
              </a:rPr>
              <a:t> </a:t>
            </a:r>
            <a:r>
              <a:rPr lang="en-US" sz="2200" b="1" dirty="0" err="1">
                <a:latin typeface="Segoe Print" pitchFamily="2" charset="0"/>
              </a:rPr>
              <a:t>избраните</a:t>
            </a:r>
            <a:r>
              <a:rPr lang="en-US" sz="2200" b="1" dirty="0">
                <a:latin typeface="Segoe Print" pitchFamily="2" charset="0"/>
              </a:rPr>
              <a:t> </a:t>
            </a:r>
            <a:r>
              <a:rPr lang="en-US" sz="2200" b="1" dirty="0" err="1">
                <a:latin typeface="Segoe Print" pitchFamily="2" charset="0"/>
              </a:rPr>
              <a:t>професии</a:t>
            </a:r>
            <a:r>
              <a:rPr lang="en-US" sz="2200" b="1" dirty="0">
                <a:latin typeface="Segoe Print" pitchFamily="2" charset="0"/>
              </a:rPr>
              <a:t> </a:t>
            </a:r>
            <a:r>
              <a:rPr lang="en-US" sz="2200" b="1" dirty="0" err="1">
                <a:latin typeface="Segoe Print" pitchFamily="2" charset="0"/>
              </a:rPr>
              <a:t>не</a:t>
            </a:r>
            <a:r>
              <a:rPr lang="en-US" sz="2200" b="1" dirty="0">
                <a:latin typeface="Segoe Print" pitchFamily="2" charset="0"/>
              </a:rPr>
              <a:t> </a:t>
            </a:r>
            <a:r>
              <a:rPr lang="en-US" sz="2200" b="1" dirty="0" err="1">
                <a:latin typeface="Segoe Print" pitchFamily="2" charset="0"/>
              </a:rPr>
              <a:t>са</a:t>
            </a:r>
            <a:r>
              <a:rPr lang="en-US" sz="2200" b="1" dirty="0">
                <a:latin typeface="Segoe Print" pitchFamily="2" charset="0"/>
              </a:rPr>
              <a:t> </a:t>
            </a:r>
            <a:r>
              <a:rPr lang="en-US" sz="2200" b="1" dirty="0" err="1">
                <a:latin typeface="Segoe Print" pitchFamily="2" charset="0"/>
              </a:rPr>
              <a:t>противопоказни</a:t>
            </a:r>
            <a:r>
              <a:rPr lang="en-US" sz="2200" b="1" dirty="0">
                <a:latin typeface="Segoe Print" pitchFamily="2" charset="0"/>
              </a:rPr>
              <a:t> </a:t>
            </a:r>
            <a:r>
              <a:rPr lang="en-US" sz="2200" b="1" dirty="0" err="1">
                <a:latin typeface="Segoe Print" pitchFamily="2" charset="0"/>
              </a:rPr>
              <a:t>на</a:t>
            </a:r>
            <a:r>
              <a:rPr lang="en-US" sz="2200" b="1" dirty="0">
                <a:latin typeface="Segoe Print" pitchFamily="2" charset="0"/>
              </a:rPr>
              <a:t> </a:t>
            </a:r>
            <a:r>
              <a:rPr lang="en-US" sz="2200" b="1" dirty="0" err="1">
                <a:latin typeface="Segoe Print" pitchFamily="2" charset="0"/>
              </a:rPr>
              <a:t>здравословното</a:t>
            </a:r>
            <a:r>
              <a:rPr lang="en-US" sz="2200" b="1" dirty="0">
                <a:latin typeface="Segoe Print" pitchFamily="2" charset="0"/>
              </a:rPr>
              <a:t> </a:t>
            </a:r>
            <a:r>
              <a:rPr lang="en-US" sz="2200" b="1" dirty="0" err="1">
                <a:latin typeface="Segoe Print" pitchFamily="2" charset="0"/>
              </a:rPr>
              <a:t>състояние</a:t>
            </a:r>
            <a:r>
              <a:rPr lang="en-US" sz="2200" b="1" dirty="0">
                <a:latin typeface="Segoe Print" pitchFamily="2" charset="0"/>
              </a:rPr>
              <a:t> </a:t>
            </a:r>
            <a:r>
              <a:rPr lang="en-US" sz="2200" b="1" dirty="0" err="1">
                <a:latin typeface="Segoe Print" pitchFamily="2" charset="0"/>
              </a:rPr>
              <a:t>на</a:t>
            </a:r>
            <a:r>
              <a:rPr lang="en-US" sz="2200" b="1" dirty="0">
                <a:latin typeface="Segoe Print" pitchFamily="2" charset="0"/>
              </a:rPr>
              <a:t> </a:t>
            </a:r>
            <a:r>
              <a:rPr lang="en-US" sz="2200" b="1" dirty="0" err="1">
                <a:latin typeface="Segoe Print" pitchFamily="2" charset="0"/>
              </a:rPr>
              <a:t>ученика</a:t>
            </a:r>
            <a:r>
              <a:rPr lang="en-US" sz="2200" b="1" dirty="0" smtClean="0">
                <a:latin typeface="Segoe Print" pitchFamily="2" charset="0"/>
              </a:rPr>
              <a:t>.</a:t>
            </a:r>
            <a:endParaRPr lang="bg-BG" sz="2200" b="1" dirty="0" smtClean="0">
              <a:latin typeface="Segoe Print" pitchFamily="2" charset="0"/>
            </a:endParaRPr>
          </a:p>
          <a:p>
            <a:pPr marL="342900" indent="-342900">
              <a:buFont typeface="+mj-lt"/>
              <a:buAutoNum type="arabicPeriod"/>
            </a:pPr>
            <a:endParaRPr lang="bg-BG" sz="2200" b="1" dirty="0">
              <a:latin typeface="Segoe Print" pitchFamily="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200" b="1" dirty="0" err="1" smtClean="0">
                <a:latin typeface="Segoe Print" pitchFamily="2" charset="0"/>
              </a:rPr>
              <a:t>Три</a:t>
            </a:r>
            <a:r>
              <a:rPr lang="en-US" sz="2200" b="1" dirty="0" smtClean="0">
                <a:latin typeface="Segoe Print" pitchFamily="2" charset="0"/>
              </a:rPr>
              <a:t> </a:t>
            </a:r>
            <a:r>
              <a:rPr lang="en-US" sz="2200" b="1" dirty="0" err="1">
                <a:latin typeface="Segoe Print" pitchFamily="2" charset="0"/>
              </a:rPr>
              <a:t>снимки</a:t>
            </a:r>
            <a:r>
              <a:rPr lang="en-US" sz="2200" b="1" dirty="0">
                <a:latin typeface="Segoe Print" pitchFamily="2" charset="0"/>
              </a:rPr>
              <a:t> </a:t>
            </a:r>
            <a:r>
              <a:rPr lang="en-US" sz="2200" b="1" dirty="0" err="1">
                <a:latin typeface="Segoe Print" pitchFamily="2" charset="0"/>
              </a:rPr>
              <a:t>за</a:t>
            </a:r>
            <a:r>
              <a:rPr lang="en-US" sz="2200" b="1" dirty="0">
                <a:latin typeface="Segoe Print" pitchFamily="2" charset="0"/>
              </a:rPr>
              <a:t> </a:t>
            </a:r>
            <a:r>
              <a:rPr lang="en-US" sz="2200" b="1" dirty="0" err="1">
                <a:latin typeface="Segoe Print" pitchFamily="2" charset="0"/>
              </a:rPr>
              <a:t>документи</a:t>
            </a:r>
            <a:r>
              <a:rPr lang="en-US" sz="2200" b="1" dirty="0">
                <a:latin typeface="Segoe Print" pitchFamily="2" charset="0"/>
              </a:rPr>
              <a:t> / </a:t>
            </a:r>
            <a:r>
              <a:rPr lang="en-US" sz="2200" b="1" dirty="0" err="1">
                <a:latin typeface="Segoe Print" pitchFamily="2" charset="0"/>
              </a:rPr>
              <a:t>матирани</a:t>
            </a:r>
            <a:r>
              <a:rPr lang="en-US" sz="2200" b="1" dirty="0" smtClean="0">
                <a:latin typeface="Segoe Print" pitchFamily="2" charset="0"/>
              </a:rPr>
              <a:t>/</a:t>
            </a:r>
            <a:r>
              <a:rPr lang="bg-BG" sz="2200" b="1" dirty="0" smtClean="0">
                <a:latin typeface="Segoe Print" pitchFamily="2" charset="0"/>
              </a:rPr>
              <a:t>.</a:t>
            </a:r>
            <a:endParaRPr lang="bg-BG" sz="2200" b="1" dirty="0">
              <a:latin typeface="Segoe Print" pitchFamily="2" charset="0"/>
            </a:endParaRPr>
          </a:p>
        </p:txBody>
      </p:sp>
      <p:pic>
        <p:nvPicPr>
          <p:cNvPr id="1026" name="Picture 2" descr="C:\Users\User\Desktop\snimki pr\90650_origin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471" y="16380"/>
            <a:ext cx="3353335" cy="6841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376035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&amp;Rcy;&amp;iecy;&amp;zcy;&amp;ucy;&amp;lcy;&amp;tcy;&amp;acy;&amp;tcy; &amp;scy; &amp;icy;&amp;zcy;&amp;ocy;&amp;bcy;&amp;rcy;&amp;acy;&amp;zhcy;&amp;iecy;&amp;ncy;&amp;icy;&amp;iecy; &amp;zcy;&amp;acy; &amp;rcy;&amp;acy;&amp;mcy;&amp;kcy;&amp;icy; &amp;zcy;&amp;acy; &amp;pcy;&amp;rcy;&amp;iecy;&amp;zcy;&amp;iecy;&amp;ncy;&amp;tcy;&amp;acy;&amp;tscy;&amp;icy;&amp;icy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2614"/>
            <a:ext cx="9144000" cy="6825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авоъгълник 1"/>
          <p:cNvSpPr/>
          <p:nvPr/>
        </p:nvSpPr>
        <p:spPr>
          <a:xfrm>
            <a:off x="2483768" y="404664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bg-BG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omic Sans MS" pitchFamily="66" charset="0"/>
              </a:rPr>
              <a:t>Защо си Заслужава да ни </a:t>
            </a:r>
            <a:r>
              <a:rPr lang="bg-BG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omic Sans MS" pitchFamily="66" charset="0"/>
              </a:rPr>
              <a:t>изберете: </a:t>
            </a:r>
            <a:endParaRPr lang="bg-BG" sz="2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omic Sans MS" pitchFamily="66" charset="0"/>
            </a:endParaRPr>
          </a:p>
        </p:txBody>
      </p:sp>
      <p:sp>
        <p:nvSpPr>
          <p:cNvPr id="4" name="Правоъгълник 3"/>
          <p:cNvSpPr/>
          <p:nvPr/>
        </p:nvSpPr>
        <p:spPr>
          <a:xfrm>
            <a:off x="561192" y="2145057"/>
            <a:ext cx="7949612" cy="35394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685800" indent="-685800" algn="ctr">
              <a:buFont typeface="Wingdings" pitchFamily="2" charset="2"/>
              <a:buChar char="ü"/>
            </a:pPr>
            <a:r>
              <a:rPr lang="bg-BG" sz="3200" b="1" cap="none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Print" pitchFamily="2" charset="0"/>
              </a:rPr>
              <a:t>Атрактиктивна</a:t>
            </a:r>
            <a:r>
              <a:rPr lang="bg-BG" sz="32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Print" pitchFamily="2" charset="0"/>
              </a:rPr>
              <a:t> специалност!</a:t>
            </a:r>
          </a:p>
          <a:p>
            <a:pPr marL="685800" indent="-685800" algn="ctr">
              <a:buFont typeface="Wingdings" pitchFamily="2" charset="2"/>
              <a:buChar char="ü"/>
            </a:pPr>
            <a:r>
              <a:rPr lang="bg-BG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Print" pitchFamily="2" charset="0"/>
              </a:rPr>
              <a:t>Отлична материална база!     </a:t>
            </a:r>
          </a:p>
          <a:p>
            <a:pPr marL="685800" indent="-685800">
              <a:buFont typeface="Wingdings" pitchFamily="2" charset="2"/>
              <a:buChar char="ü"/>
            </a:pPr>
            <a:r>
              <a:rPr lang="bg-BG" sz="32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Print" pitchFamily="2" charset="0"/>
              </a:rPr>
              <a:t>Дисциплина и хигиена </a:t>
            </a:r>
          </a:p>
          <a:p>
            <a:pPr algn="ctr"/>
            <a:r>
              <a:rPr lang="bg-BG" sz="32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Print" pitchFamily="2" charset="0"/>
              </a:rPr>
              <a:t>                      без конкуренция!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bg-BG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Print" pitchFamily="2" charset="0"/>
              </a:rPr>
              <a:t> Креативни преподаватели!</a:t>
            </a:r>
            <a:endParaRPr lang="bg-BG" sz="3200" b="1" cap="none" spc="50" dirty="0" smtClean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Segoe Print" pitchFamily="2" charset="0"/>
            </a:endParaRPr>
          </a:p>
          <a:p>
            <a:endParaRPr lang="bg-BG" sz="32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Segoe Print" pitchFamily="2" charset="0"/>
            </a:endParaRPr>
          </a:p>
          <a:p>
            <a:pPr marL="685800" indent="-685800" algn="ctr">
              <a:buFont typeface="Wingdings" pitchFamily="2" charset="2"/>
              <a:buChar char="ü"/>
            </a:pPr>
            <a:endParaRPr lang="bg-BG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8395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&amp;Rcy;&amp;iecy;&amp;zcy;&amp;ucy;&amp;lcy;&amp;tcy;&amp;acy;&amp;tcy; &amp;scy; &amp;icy;&amp;zcy;&amp;ocy;&amp;bcy;&amp;rcy;&amp;acy;&amp;zhcy;&amp;iecy;&amp;ncy;&amp;icy;&amp;iecy; &amp;zcy;&amp;acy; &amp;rcy;&amp;acy;&amp;mcy;&amp;kcy;&amp;icy; &amp;zcy;&amp;acy; &amp;pcy;&amp;rcy;&amp;iecy;&amp;zcy;&amp;iecy;&amp;ncy;&amp;tcy;&amp;acy;&amp;tscy;&amp;icy;&amp;icy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-9925"/>
            <a:ext cx="9144000" cy="6825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авоъгълник 2"/>
          <p:cNvSpPr/>
          <p:nvPr/>
        </p:nvSpPr>
        <p:spPr>
          <a:xfrm>
            <a:off x="3336725" y="692696"/>
            <a:ext cx="247054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bg-BG" sz="4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omic Sans MS" pitchFamily="66" charset="0"/>
              </a:rPr>
              <a:t>Адрес:</a:t>
            </a:r>
            <a:endParaRPr lang="bg-BG" sz="48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omic Sans MS" pitchFamily="66" charset="0"/>
            </a:endParaRPr>
          </a:p>
        </p:txBody>
      </p:sp>
      <p:sp>
        <p:nvSpPr>
          <p:cNvPr id="8" name="Правоъгълник 7"/>
          <p:cNvSpPr/>
          <p:nvPr/>
        </p:nvSpPr>
        <p:spPr>
          <a:xfrm>
            <a:off x="467544" y="1890187"/>
            <a:ext cx="4498347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g-BG" sz="3200" dirty="0">
                <a:solidFill>
                  <a:srgbClr val="CC0000"/>
                </a:solidFill>
              </a:rPr>
              <a:t>с</a:t>
            </a:r>
            <a:r>
              <a:rPr lang="bg-BG" sz="3200" dirty="0">
                <a:solidFill>
                  <a:srgbClr val="CC0000"/>
                </a:solidFill>
                <a:latin typeface="Comic Sans MS" pitchFamily="66" charset="0"/>
              </a:rPr>
              <a:t>. </a:t>
            </a:r>
            <a:r>
              <a:rPr lang="bg-BG" sz="3200" dirty="0" smtClean="0">
                <a:solidFill>
                  <a:srgbClr val="CC0000"/>
                </a:solidFill>
                <a:latin typeface="Comic Sans MS" pitchFamily="66" charset="0"/>
              </a:rPr>
              <a:t>Караманци</a:t>
            </a:r>
          </a:p>
          <a:p>
            <a:r>
              <a:rPr lang="bg-BG" sz="3200" dirty="0">
                <a:solidFill>
                  <a:srgbClr val="CC0000"/>
                </a:solidFill>
                <a:latin typeface="Comic Sans MS" pitchFamily="66" charset="0"/>
              </a:rPr>
              <a:t>у</a:t>
            </a:r>
            <a:r>
              <a:rPr lang="bg-BG" sz="3200" dirty="0" smtClean="0">
                <a:solidFill>
                  <a:srgbClr val="CC0000"/>
                </a:solidFill>
                <a:latin typeface="Comic Sans MS" pitchFamily="66" charset="0"/>
              </a:rPr>
              <a:t>л. „Първа“№25</a:t>
            </a:r>
            <a:endParaRPr lang="bg-BG" sz="3200" dirty="0">
              <a:solidFill>
                <a:srgbClr val="CC0000"/>
              </a:solidFill>
              <a:latin typeface="Comic Sans MS" pitchFamily="66" charset="0"/>
            </a:endParaRPr>
          </a:p>
          <a:p>
            <a:r>
              <a:rPr lang="bg-BG" sz="3200" dirty="0">
                <a:solidFill>
                  <a:srgbClr val="CC0000"/>
                </a:solidFill>
                <a:latin typeface="Comic Sans MS" pitchFamily="66" charset="0"/>
              </a:rPr>
              <a:t>общ. Минерални бани</a:t>
            </a:r>
          </a:p>
          <a:p>
            <a:r>
              <a:rPr lang="bg-BG" sz="3200" dirty="0" err="1">
                <a:solidFill>
                  <a:srgbClr val="CC0000"/>
                </a:solidFill>
                <a:latin typeface="Comic Sans MS" pitchFamily="66" charset="0"/>
              </a:rPr>
              <a:t>обл</a:t>
            </a:r>
            <a:r>
              <a:rPr lang="bg-BG" sz="3200" dirty="0">
                <a:solidFill>
                  <a:srgbClr val="CC0000"/>
                </a:solidFill>
                <a:latin typeface="Comic Sans MS" pitchFamily="66" charset="0"/>
              </a:rPr>
              <a:t>. </a:t>
            </a:r>
            <a:r>
              <a:rPr lang="bg-BG" sz="3200" dirty="0" smtClean="0">
                <a:solidFill>
                  <a:srgbClr val="CC0000"/>
                </a:solidFill>
                <a:latin typeface="Comic Sans MS" pitchFamily="66" charset="0"/>
              </a:rPr>
              <a:t>Хасково</a:t>
            </a:r>
          </a:p>
          <a:p>
            <a:endParaRPr lang="bg-BG" sz="3200" dirty="0">
              <a:solidFill>
                <a:srgbClr val="CC0000"/>
              </a:solidFill>
              <a:latin typeface="Comic Sans MS" pitchFamily="66" charset="0"/>
            </a:endParaRPr>
          </a:p>
        </p:txBody>
      </p:sp>
      <p:sp>
        <p:nvSpPr>
          <p:cNvPr id="9" name="Правоъгълник 8"/>
          <p:cNvSpPr/>
          <p:nvPr/>
        </p:nvSpPr>
        <p:spPr>
          <a:xfrm>
            <a:off x="4027252" y="4149080"/>
            <a:ext cx="3868367" cy="206210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g-BG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т</a:t>
            </a:r>
            <a:r>
              <a:rPr lang="bg-BG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ел.: 03709/2266</a:t>
            </a:r>
          </a:p>
          <a:p>
            <a:pPr algn="ctr"/>
            <a:endParaRPr lang="bg-BG" sz="32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  <a:p>
            <a:pPr algn="ctr"/>
            <a:endParaRPr lang="bg-BG" sz="32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  <a:p>
            <a:pPr algn="ctr"/>
            <a:endParaRPr lang="bg-BG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0" name="Правоъгълник 9"/>
          <p:cNvSpPr/>
          <p:nvPr/>
        </p:nvSpPr>
        <p:spPr>
          <a:xfrm>
            <a:off x="4165110" y="4797152"/>
            <a:ext cx="359265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omic Sans MS" pitchFamily="66" charset="0"/>
              </a:rPr>
              <a:t>sou</a:t>
            </a:r>
            <a:r>
              <a:rPr lang="en-US" sz="2400" b="1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omic Sans MS" pitchFamily="66" charset="0"/>
              </a:rPr>
              <a:t>_karamanci@abv.bg</a:t>
            </a:r>
            <a:endParaRPr lang="bg-BG" sz="2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3793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snimki pr\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99308"/>
            <a:ext cx="5760640" cy="458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авоъгълник 4"/>
          <p:cNvSpPr/>
          <p:nvPr/>
        </p:nvSpPr>
        <p:spPr>
          <a:xfrm>
            <a:off x="2847079" y="1052736"/>
            <a:ext cx="345677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bg-BG" sz="8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Print" pitchFamily="2" charset="0"/>
              </a:rPr>
              <a:t>Успех</a:t>
            </a:r>
            <a:r>
              <a:rPr lang="en-US" sz="8000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Print" pitchFamily="2" charset="0"/>
              </a:rPr>
              <a:t>!</a:t>
            </a:r>
            <a:endParaRPr lang="bg-BG" sz="8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2215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&amp;Scy;&amp;vcy;&amp;hardcy;&amp;rcy;&amp;zcy;&amp;acy;&amp;ncy;&amp;ocy; 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0300" y="-294653"/>
            <a:ext cx="9194300" cy="73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ово поле 2"/>
          <p:cNvSpPr txBox="1"/>
          <p:nvPr/>
        </p:nvSpPr>
        <p:spPr>
          <a:xfrm rot="21221743">
            <a:off x="230174" y="1036568"/>
            <a:ext cx="5040560" cy="1200329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bg-BG" sz="2400" dirty="0" smtClean="0">
                <a:solidFill>
                  <a:schemeClr val="bg1"/>
                </a:solidFill>
                <a:latin typeface="Segoe Print" pitchFamily="2" charset="0"/>
              </a:rPr>
              <a:t>Просторни игрища за футбол, баскетбол и волейбол</a:t>
            </a:r>
            <a:endParaRPr lang="bg-BG" sz="2400" dirty="0">
              <a:solidFill>
                <a:schemeClr val="bg1"/>
              </a:solidFill>
              <a:latin typeface="Segoe Print" pitchFamily="2" charset="0"/>
            </a:endParaRPr>
          </a:p>
        </p:txBody>
      </p:sp>
      <p:sp>
        <p:nvSpPr>
          <p:cNvPr id="5" name="Текстово поле 4"/>
          <p:cNvSpPr txBox="1"/>
          <p:nvPr/>
        </p:nvSpPr>
        <p:spPr>
          <a:xfrm rot="1353485">
            <a:off x="4578095" y="1568841"/>
            <a:ext cx="4307242" cy="830997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>
                <a:alpha val="99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bg-BG" sz="2400" dirty="0" smtClean="0">
                <a:solidFill>
                  <a:schemeClr val="bg1"/>
                </a:solidFill>
                <a:latin typeface="Segoe Print" pitchFamily="2" charset="0"/>
              </a:rPr>
              <a:t>Голям физкултурен салон</a:t>
            </a:r>
            <a:endParaRPr lang="bg-BG" sz="2400" dirty="0">
              <a:solidFill>
                <a:schemeClr val="bg1"/>
              </a:solidFill>
              <a:latin typeface="Segoe Print" pitchFamily="2" charset="0"/>
            </a:endParaRPr>
          </a:p>
        </p:txBody>
      </p:sp>
      <p:pic>
        <p:nvPicPr>
          <p:cNvPr id="3074" name="Picture 2" descr="C:\Users\User\Desktop\100NIKON\DSCN00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0897" y="2996952"/>
            <a:ext cx="3854808" cy="2891106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100NIKON\DSCN005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3834" b="23025"/>
          <a:stretch/>
        </p:blipFill>
        <p:spPr bwMode="auto">
          <a:xfrm>
            <a:off x="4850668" y="2852936"/>
            <a:ext cx="3672408" cy="3041285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64534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7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75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&amp;Scy;&amp;vcy;&amp;hardcy;&amp;rcy;&amp;zcy;&amp;acy;&amp;ncy;&amp;ocy; 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3180" y="-342800"/>
            <a:ext cx="9177180" cy="73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User\Desktop\100NIKON\DSCN00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59669">
            <a:off x="5449437" y="1628800"/>
            <a:ext cx="3312367" cy="2582484"/>
          </a:xfrm>
          <a:prstGeom prst="rect">
            <a:avLst/>
          </a:prstGeom>
          <a:noFill/>
          <a:effectLst>
            <a:glow rad="127000">
              <a:srgbClr val="00B050"/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ово поле 2"/>
          <p:cNvSpPr txBox="1"/>
          <p:nvPr/>
        </p:nvSpPr>
        <p:spPr>
          <a:xfrm>
            <a:off x="683568" y="404664"/>
            <a:ext cx="8064896" cy="954107"/>
          </a:xfrm>
          <a:prstGeom prst="rect">
            <a:avLst/>
          </a:prstGeom>
          <a:noFill/>
          <a:effectLst>
            <a:outerShdw blurRad="50800" dist="50800" dir="5400000" sx="34000" sy="34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bg-BG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bg-BG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Кабинети, оборудвани с мултимедийни </a:t>
            </a:r>
            <a:r>
              <a:rPr lang="bg-BG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проектори</a:t>
            </a:r>
            <a:r>
              <a:rPr lang="bg-BG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и интерактивна дъска</a:t>
            </a:r>
            <a:endParaRPr lang="bg-BG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pic>
        <p:nvPicPr>
          <p:cNvPr id="3076" name="Picture 4" descr="C:\Users\User\Desktop\100NIKON\DSCN006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862070">
            <a:off x="466971" y="1908080"/>
            <a:ext cx="2741317" cy="2836344"/>
          </a:xfrm>
          <a:prstGeom prst="rect">
            <a:avLst/>
          </a:prstGeom>
          <a:noFill/>
          <a:effectLst>
            <a:glow rad="139700">
              <a:srgbClr val="00B050"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100NIKON\DSCN006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920042"/>
            <a:ext cx="3024336" cy="3317270"/>
          </a:xfrm>
          <a:prstGeom prst="rect">
            <a:avLst/>
          </a:prstGeom>
          <a:noFill/>
          <a:effectLst>
            <a:glow rad="101600">
              <a:srgbClr val="00B050">
                <a:alpha val="85000"/>
              </a:srgbClr>
            </a:glow>
            <a:softEdge rad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19515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&amp;Scy;&amp;vcy;&amp;hardcy;&amp;rcy;&amp;zcy;&amp;acy;&amp;ncy;&amp;ocy; 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3180" y="-342800"/>
            <a:ext cx="9177180" cy="73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User\Desktop\100NIKON\DSCN00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231072">
            <a:off x="682417" y="2184153"/>
            <a:ext cx="3496187" cy="3590743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ово поле 2"/>
          <p:cNvSpPr txBox="1"/>
          <p:nvPr/>
        </p:nvSpPr>
        <p:spPr>
          <a:xfrm>
            <a:off x="827584" y="548680"/>
            <a:ext cx="6696744" cy="954107"/>
          </a:xfrm>
          <a:prstGeom prst="rect">
            <a:avLst/>
          </a:prstGeom>
          <a:noFill/>
          <a:effectLst>
            <a:reflection stA="59000" endPos="65000" dist="635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bg-BG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Квалифициран медицински персонал</a:t>
            </a:r>
            <a:endParaRPr lang="bg-BG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pic>
        <p:nvPicPr>
          <p:cNvPr id="1026" name="Picture 2" descr="C:\Users\User\Desktop\100NIKON\DSCN00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62069">
            <a:off x="5007545" y="2157131"/>
            <a:ext cx="3534991" cy="3871693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ffectLst>
            <a:reflection endPos="0" dist="508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25956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&amp;Scy;&amp;vcy;&amp;hardcy;&amp;rcy;&amp;zcy;&amp;acy;&amp;ncy;&amp;ocy; 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3180" y="-342800"/>
            <a:ext cx="9177180" cy="73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ово поле 2"/>
          <p:cNvSpPr txBox="1"/>
          <p:nvPr/>
        </p:nvSpPr>
        <p:spPr>
          <a:xfrm>
            <a:off x="827584" y="548680"/>
            <a:ext cx="6696744" cy="954107"/>
          </a:xfrm>
          <a:prstGeom prst="rect">
            <a:avLst/>
          </a:prstGeom>
          <a:noFill/>
          <a:effectLst>
            <a:reflection stA="59000" endPos="65000" dist="635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bg-BG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Професия “Хотелиер”</a:t>
            </a:r>
          </a:p>
          <a:p>
            <a:pPr algn="ctr"/>
            <a:r>
              <a:rPr lang="bg-BG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на практика…</a:t>
            </a:r>
            <a:endParaRPr lang="bg-BG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pic>
        <p:nvPicPr>
          <p:cNvPr id="6" name="Картина 5" descr="98213378_242671250317602_5373566564803018752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739933">
            <a:off x="736286" y="2213840"/>
            <a:ext cx="3929064" cy="29480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Картина 6" descr="44788988_187947035415334_2926577169167548416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619299">
            <a:off x="3611531" y="2668089"/>
            <a:ext cx="4603465" cy="25894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425956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&amp;Scy;&amp;vcy;&amp;hardcy;&amp;rcy;&amp;zcy;&amp;acy;&amp;ncy;&amp;ocy; 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3180" y="-342800"/>
            <a:ext cx="9177180" cy="73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Текстово поле 4"/>
          <p:cNvSpPr txBox="1"/>
          <p:nvPr/>
        </p:nvSpPr>
        <p:spPr>
          <a:xfrm>
            <a:off x="919006" y="404664"/>
            <a:ext cx="72728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Уютна библиотека с произведения на много автори на различни теми</a:t>
            </a:r>
            <a:endParaRPr lang="bg-BG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pic>
        <p:nvPicPr>
          <p:cNvPr id="2050" name="Picture 2" descr="C:\Users\User\Desktop\100NIKON\DSCN00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061" y="2492896"/>
            <a:ext cx="3744416" cy="3154705"/>
          </a:xfrm>
          <a:prstGeom prst="rect">
            <a:avLst/>
          </a:prstGeom>
          <a:noFill/>
          <a:ln w="63500" cmpd="thickThin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100NIKON\DSCN008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509692"/>
            <a:ext cx="3726220" cy="3155707"/>
          </a:xfrm>
          <a:prstGeom prst="rect">
            <a:avLst/>
          </a:prstGeom>
          <a:noFill/>
          <a:ln w="4445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26670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&amp;Scy;&amp;vcy;&amp;hardcy;&amp;rcy;&amp;zcy;&amp;acy;&amp;ncy;&amp;ocy; 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47384"/>
            <a:ext cx="9177180" cy="737220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ово поле 2"/>
          <p:cNvSpPr txBox="1"/>
          <p:nvPr/>
        </p:nvSpPr>
        <p:spPr>
          <a:xfrm>
            <a:off x="498775" y="280001"/>
            <a:ext cx="8333514" cy="1077218"/>
          </a:xfrm>
          <a:prstGeom prst="rect">
            <a:avLst/>
          </a:prstGeom>
          <a:noFill/>
          <a:effectLst>
            <a:outerShdw blurRad="50800" dist="50800" dir="5400000" sx="101000" sy="101000" algn="ctr" rotWithShape="0">
              <a:srgbClr val="000000">
                <a:alpha val="99000"/>
              </a:srgbClr>
            </a:outerShdw>
            <a:reflection stA="99000" endPos="300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bg-BG" sz="3200" dirty="0" smtClean="0">
                <a:solidFill>
                  <a:schemeClr val="bg1"/>
                </a:solidFill>
                <a:latin typeface="Segoe Print" pitchFamily="2" charset="0"/>
              </a:rPr>
              <a:t>Участия в различни европейски проекти</a:t>
            </a:r>
            <a:r>
              <a:rPr lang="en-US" sz="3200" dirty="0">
                <a:solidFill>
                  <a:schemeClr val="bg1"/>
                </a:solidFill>
                <a:latin typeface="Segoe Print" pitchFamily="2" charset="0"/>
              </a:rPr>
              <a:t> </a:t>
            </a:r>
            <a:r>
              <a:rPr lang="bg-BG" sz="3200" dirty="0" smtClean="0">
                <a:solidFill>
                  <a:schemeClr val="bg1"/>
                </a:solidFill>
                <a:latin typeface="Segoe Print" pitchFamily="2" charset="0"/>
              </a:rPr>
              <a:t>и извънкласни дейности</a:t>
            </a:r>
            <a:endParaRPr lang="bg-BG" sz="3200" dirty="0">
              <a:solidFill>
                <a:schemeClr val="bg1"/>
              </a:solidFill>
              <a:latin typeface="Segoe Print" pitchFamily="2" charset="0"/>
            </a:endParaRPr>
          </a:p>
        </p:txBody>
      </p:sp>
      <p:pic>
        <p:nvPicPr>
          <p:cNvPr id="1028" name="Picture 4" descr="&amp;Scy;&amp;ncy;&amp;icy;&amp;mcy;&amp;kcy;&amp;acy; &amp;ncy;&amp;acy; &amp;Scy;&amp;rcy;&amp;iecy;&amp;dcy;&amp;ncy;&amp;ocy; &amp;ucy;&amp;chcy;&amp;icy;&amp;lcy;&amp;icy;&amp;shchcy;&amp;iecy; &quot;&amp;KHcy;&amp;rcy;&amp;icy;&amp;scy;&amp;tcy;&amp;ocy; &amp;Bcy;&amp;ocy;&amp;tcy;&amp;iecy;&amp;vcy;&quot;, &amp;scy;. &amp;Kcy;&amp;acy;&amp;rcy;&amp;acy;&amp;mcy;&amp;acy;&amp;ncy;&amp;tscy;&amp;icy;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29475">
            <a:off x="4747698" y="1309155"/>
            <a:ext cx="3585733" cy="23510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&amp;Scy;&amp;ncy;&amp;icy;&amp;mcy;&amp;kcy;&amp;acy; &amp;ncy;&amp;acy; &amp;Scy;&amp;rcy;&amp;iecy;&amp;dcy;&amp;ncy;&amp;ocy; &amp;ucy;&amp;chcy;&amp;icy;&amp;lcy;&amp;icy;&amp;shchcy;&amp;iecy; &quot;&amp;KHcy;&amp;rcy;&amp;icy;&amp;scy;&amp;tcy;&amp;ocy; &amp;Bcy;&amp;ocy;&amp;tcy;&amp;iecy;&amp;vcy;&quot;, &amp;scy;. &amp;Kcy;&amp;acy;&amp;rcy;&amp;acy;&amp;mcy;&amp;acy;&amp;ncy;&amp;tscy;&amp;icy;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920767">
            <a:off x="488908" y="1760274"/>
            <a:ext cx="3618639" cy="2428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&amp;Scy;&amp;ncy;&amp;icy;&amp;mcy;&amp;kcy;&amp;acy; &amp;ncy;&amp;acy; &amp;Scy;&amp;rcy;&amp;iecy;&amp;dcy;&amp;ncy;&amp;ocy; &amp;ucy;&amp;chcy;&amp;icy;&amp;lcy;&amp;icy;&amp;shchcy;&amp;iecy; &quot;&amp;KHcy;&amp;rcy;&amp;icy;&amp;scy;&amp;tcy;&amp;ocy; &amp;Bcy;&amp;ocy;&amp;tcy;&amp;iecy;&amp;vcy;&quot;, &amp;scy;. &amp;Kcy;&amp;acy;&amp;rcy;&amp;acy;&amp;mcy;&amp;acy;&amp;ncy;&amp;tscy;&amp;icy;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10" y="4000504"/>
            <a:ext cx="3744416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Картина 7" descr="84299585_136227340907421_587617698653929472_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62501" y="3695562"/>
            <a:ext cx="3738589" cy="29481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106041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тема">
  <a:themeElements>
    <a:clrScheme name="О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тема">
  <a:themeElements>
    <a:clrScheme name="О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1294</TotalTime>
  <Words>552</Words>
  <Application>Microsoft Office PowerPoint</Application>
  <PresentationFormat>Презентация на цял екран (4:3)</PresentationFormat>
  <Paragraphs>171</Paragraphs>
  <Slides>35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35</vt:i4>
      </vt:variant>
    </vt:vector>
  </HeadingPairs>
  <TitlesOfParts>
    <vt:vector size="36" baseType="lpstr">
      <vt:lpstr>Office тема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PowerPoint</dc:title>
  <dc:creator>User</dc:creator>
  <cp:lastModifiedBy>Canko</cp:lastModifiedBy>
  <cp:revision>191</cp:revision>
  <dcterms:created xsi:type="dcterms:W3CDTF">2017-04-20T11:05:49Z</dcterms:created>
  <dcterms:modified xsi:type="dcterms:W3CDTF">2020-05-19T10:14:51Z</dcterms:modified>
</cp:coreProperties>
</file>